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20"/>
  </p:notesMasterIdLst>
  <p:sldIdLst>
    <p:sldId id="351" r:id="rId6"/>
    <p:sldId id="332" r:id="rId7"/>
    <p:sldId id="368" r:id="rId8"/>
    <p:sldId id="367" r:id="rId9"/>
    <p:sldId id="383" r:id="rId10"/>
    <p:sldId id="364" r:id="rId11"/>
    <p:sldId id="365" r:id="rId12"/>
    <p:sldId id="452" r:id="rId13"/>
    <p:sldId id="380" r:id="rId14"/>
    <p:sldId id="453" r:id="rId15"/>
    <p:sldId id="357" r:id="rId16"/>
    <p:sldId id="454" r:id="rId17"/>
    <p:sldId id="455" r:id="rId18"/>
    <p:sldId id="456" r:id="rId19"/>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FEAB814-CC58-45EF-8831-D05252976BB2}">
          <p14:sldIdLst>
            <p14:sldId id="351"/>
            <p14:sldId id="332"/>
            <p14:sldId id="368"/>
            <p14:sldId id="367"/>
          </p14:sldIdLst>
        </p14:section>
        <p14:section name="Carbon Farming" id="{E921B11F-384C-4448-961F-3310A6128E0E}">
          <p14:sldIdLst>
            <p14:sldId id="383"/>
          </p14:sldIdLst>
        </p14:section>
        <p14:section name="Relatie met water" id="{02DAEF44-D607-40C2-B86D-97EA1864515E}">
          <p14:sldIdLst>
            <p14:sldId id="364"/>
            <p14:sldId id="365"/>
            <p14:sldId id="452"/>
            <p14:sldId id="380"/>
            <p14:sldId id="453"/>
            <p14:sldId id="357"/>
            <p14:sldId id="454"/>
            <p14:sldId id="455"/>
            <p14:sldId id="456"/>
          </p14:sldIdLst>
        </p14:section>
        <p14:section name="LA Water en energie" id="{D3E3AEA3-A1AF-4DE0-A9B8-A6D8249611A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04863-1432-475E-8037-B6CA5590BC54}" v="3" dt="2020-05-18T20:29:27.4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71069" autoAdjust="0"/>
  </p:normalViewPr>
  <p:slideViewPr>
    <p:cSldViewPr snapToGrid="0">
      <p:cViewPr varScale="1">
        <p:scale>
          <a:sx n="56" d="100"/>
          <a:sy n="56" d="100"/>
        </p:scale>
        <p:origin x="12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BC804863-1432-475E-8037-B6CA5590BC54}"/>
    <pc:docChg chg="custSel delSld modSld modSection">
      <pc:chgData name="Stijn Weijermars" userId="e364d0b9-009e-4116-b78a-a86aed516e71" providerId="ADAL" clId="{BC804863-1432-475E-8037-B6CA5590BC54}" dt="2020-05-18T20:29:36.994" v="77" actId="478"/>
      <pc:docMkLst>
        <pc:docMk/>
      </pc:docMkLst>
      <pc:sldChg chg="delSp modSp mod">
        <pc:chgData name="Stijn Weijermars" userId="e364d0b9-009e-4116-b78a-a86aed516e71" providerId="ADAL" clId="{BC804863-1432-475E-8037-B6CA5590BC54}" dt="2020-05-18T20:29:36.994" v="77" actId="478"/>
        <pc:sldMkLst>
          <pc:docMk/>
          <pc:sldMk cId="715570662" sldId="332"/>
        </pc:sldMkLst>
        <pc:spChg chg="mod">
          <ac:chgData name="Stijn Weijermars" userId="e364d0b9-009e-4116-b78a-a86aed516e71" providerId="ADAL" clId="{BC804863-1432-475E-8037-B6CA5590BC54}" dt="2020-05-18T20:02:22.727" v="0" actId="20577"/>
          <ac:spMkLst>
            <pc:docMk/>
            <pc:sldMk cId="715570662" sldId="332"/>
            <ac:spMk id="3" creationId="{00000000-0000-0000-0000-000000000000}"/>
          </ac:spMkLst>
        </pc:spChg>
        <pc:spChg chg="del">
          <ac:chgData name="Stijn Weijermars" userId="e364d0b9-009e-4116-b78a-a86aed516e71" providerId="ADAL" clId="{BC804863-1432-475E-8037-B6CA5590BC54}" dt="2020-05-18T20:29:36.994" v="77" actId="478"/>
          <ac:spMkLst>
            <pc:docMk/>
            <pc:sldMk cId="715570662" sldId="332"/>
            <ac:spMk id="4" creationId="{00000000-0000-0000-0000-000000000000}"/>
          </ac:spMkLst>
        </pc:spChg>
      </pc:sldChg>
      <pc:sldChg chg="delSp modSp mod">
        <pc:chgData name="Stijn Weijermars" userId="e364d0b9-009e-4116-b78a-a86aed516e71" providerId="ADAL" clId="{BC804863-1432-475E-8037-B6CA5590BC54}" dt="2020-05-18T20:29:27.404" v="76" actId="207"/>
        <pc:sldMkLst>
          <pc:docMk/>
          <pc:sldMk cId="3958177516" sldId="351"/>
        </pc:sldMkLst>
        <pc:spChg chg="mod">
          <ac:chgData name="Stijn Weijermars" userId="e364d0b9-009e-4116-b78a-a86aed516e71" providerId="ADAL" clId="{BC804863-1432-475E-8037-B6CA5590BC54}" dt="2020-05-18T20:29:20.814" v="75" actId="207"/>
          <ac:spMkLst>
            <pc:docMk/>
            <pc:sldMk cId="3958177516" sldId="351"/>
            <ac:spMk id="2" creationId="{00000000-0000-0000-0000-000000000000}"/>
          </ac:spMkLst>
        </pc:spChg>
        <pc:spChg chg="mod">
          <ac:chgData name="Stijn Weijermars" userId="e364d0b9-009e-4116-b78a-a86aed516e71" providerId="ADAL" clId="{BC804863-1432-475E-8037-B6CA5590BC54}" dt="2020-05-18T20:29:27.404" v="76" actId="207"/>
          <ac:spMkLst>
            <pc:docMk/>
            <pc:sldMk cId="3958177516" sldId="351"/>
            <ac:spMk id="3" creationId="{00000000-0000-0000-0000-000000000000}"/>
          </ac:spMkLst>
        </pc:spChg>
        <pc:spChg chg="mod">
          <ac:chgData name="Stijn Weijermars" userId="e364d0b9-009e-4116-b78a-a86aed516e71" providerId="ADAL" clId="{BC804863-1432-475E-8037-B6CA5590BC54}" dt="2020-05-18T20:29:15.323" v="74" actId="207"/>
          <ac:spMkLst>
            <pc:docMk/>
            <pc:sldMk cId="3958177516" sldId="351"/>
            <ac:spMk id="4" creationId="{00000000-0000-0000-0000-000000000000}"/>
          </ac:spMkLst>
        </pc:spChg>
        <pc:picChg chg="del">
          <ac:chgData name="Stijn Weijermars" userId="e364d0b9-009e-4116-b78a-a86aed516e71" providerId="ADAL" clId="{BC804863-1432-475E-8037-B6CA5590BC54}" dt="2020-05-18T20:29:04.630" v="73" actId="478"/>
          <ac:picMkLst>
            <pc:docMk/>
            <pc:sldMk cId="3958177516" sldId="351"/>
            <ac:picMk id="5" creationId="{00000000-0000-0000-0000-000000000000}"/>
          </ac:picMkLst>
        </pc:picChg>
      </pc:sldChg>
      <pc:sldChg chg="del">
        <pc:chgData name="Stijn Weijermars" userId="e364d0b9-009e-4116-b78a-a86aed516e71" providerId="ADAL" clId="{BC804863-1432-475E-8037-B6CA5590BC54}" dt="2020-05-18T20:04:15.939" v="69" actId="47"/>
        <pc:sldMkLst>
          <pc:docMk/>
          <pc:sldMk cId="616139845" sldId="373"/>
        </pc:sldMkLst>
      </pc:sldChg>
      <pc:sldChg chg="del">
        <pc:chgData name="Stijn Weijermars" userId="e364d0b9-009e-4116-b78a-a86aed516e71" providerId="ADAL" clId="{BC804863-1432-475E-8037-B6CA5590BC54}" dt="2020-05-18T20:04:14.758" v="68" actId="47"/>
        <pc:sldMkLst>
          <pc:docMk/>
          <pc:sldMk cId="4012664514" sldId="374"/>
        </pc:sldMkLst>
      </pc:sldChg>
      <pc:sldChg chg="del">
        <pc:chgData name="Stijn Weijermars" userId="e364d0b9-009e-4116-b78a-a86aed516e71" providerId="ADAL" clId="{BC804863-1432-475E-8037-B6CA5590BC54}" dt="2020-05-18T20:04:10.828" v="67" actId="47"/>
        <pc:sldMkLst>
          <pc:docMk/>
          <pc:sldMk cId="2860718471" sldId="382"/>
        </pc:sldMkLst>
      </pc:sldChg>
      <pc:sldChg chg="modSp mod">
        <pc:chgData name="Stijn Weijermars" userId="e364d0b9-009e-4116-b78a-a86aed516e71" providerId="ADAL" clId="{BC804863-1432-475E-8037-B6CA5590BC54}" dt="2020-05-18T20:04:29.161" v="72" actId="20577"/>
        <pc:sldMkLst>
          <pc:docMk/>
          <pc:sldMk cId="4151471999" sldId="456"/>
        </pc:sldMkLst>
        <pc:spChg chg="mod">
          <ac:chgData name="Stijn Weijermars" userId="e364d0b9-009e-4116-b78a-a86aed516e71" providerId="ADAL" clId="{BC804863-1432-475E-8037-B6CA5590BC54}" dt="2020-05-18T20:04:29.161" v="72" actId="20577"/>
          <ac:spMkLst>
            <pc:docMk/>
            <pc:sldMk cId="4151471999" sldId="456"/>
            <ac:spMk id="3" creationId="{D6E87AAC-27C6-4143-9E31-212B132F60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BD03E5CC-A84C-4BA0-B7E9-389EF7BB86E3}" type="datetimeFigureOut">
              <a:rPr lang="nl-NL" smtClean="0"/>
              <a:t>18-5-2020</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F102695F-5B3A-47BA-B12C-FC5CB915C964}" type="slidenum">
              <a:rPr lang="nl-NL" smtClean="0"/>
              <a:t>‹nr.›</a:t>
            </a:fld>
            <a:endParaRPr lang="nl-NL"/>
          </a:p>
        </p:txBody>
      </p:sp>
    </p:spTree>
    <p:extLst>
      <p:ext uri="{BB962C8B-B14F-4D97-AF65-F5344CB8AC3E}">
        <p14:creationId xmlns:p14="http://schemas.microsoft.com/office/powerpoint/2010/main" val="41094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os.nl/artikel/2331744-provincies-willen-snel-aan-de-slag-met-droogte.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nos.nl/artikel/2332529-de-achterhoek-zoekt-een-oplossing-voor-de-droogte-het-water-is-bijna-op.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odemplus.nl/onderwerpen/bodem-ondergrond/bodemenergi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tudelft.nl/"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urbanisten.nl/wp/?page_id=47" TargetMode="External"/><Relationship Id="rId4" Type="http://schemas.openxmlformats.org/officeDocument/2006/relationships/hyperlink" Target="https://www.nemokennislink.nl/publicaties/eindelijk-stadse-wateroverlast-voorspell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Op onder meer de Veluwe en Utrechtse Heuvelrug mag vanaf maandag geen sproeiwater meer worden gehaald uit sloten, beken en kanalen. Waterschap Vallei en Veluwe heeft het zogenoemde onttrekkingsverbod ingesteld vanwege de droogte van de afgelopen maanden.</a:t>
            </a:r>
          </a:p>
          <a:p>
            <a:r>
              <a:rPr lang="nl-NL" sz="1200" b="0" i="0" kern="1200" dirty="0">
                <a:solidFill>
                  <a:schemeClr val="tx1"/>
                </a:solidFill>
                <a:effectLst/>
                <a:latin typeface="+mn-lt"/>
                <a:ea typeface="+mn-ea"/>
                <a:cs typeface="+mn-cs"/>
              </a:rPr>
              <a:t>Op sommige plekken is de situatie zorgelijk, schrijft het waterschap. In de lage gebieden, zoals de IJsselvallei, staat het grondwater nu al lager dan een jaar geleden. Het verbod geldt niet voor gebieden waar water uit de IJssel ingelaten kan worden.</a:t>
            </a:r>
          </a:p>
          <a:p>
            <a:r>
              <a:rPr lang="nl-NL" sz="1200" b="1" i="0" kern="1200" dirty="0">
                <a:solidFill>
                  <a:schemeClr val="tx1"/>
                </a:solidFill>
                <a:effectLst/>
                <a:latin typeface="+mn-lt"/>
                <a:ea typeface="+mn-ea"/>
                <a:cs typeface="+mn-cs"/>
              </a:rPr>
              <a:t>Droog voorjaar doet natte winter teniet</a:t>
            </a:r>
          </a:p>
          <a:p>
            <a:r>
              <a:rPr lang="nl-NL" sz="1200" b="0" i="0" kern="1200" dirty="0">
                <a:solidFill>
                  <a:schemeClr val="tx1"/>
                </a:solidFill>
                <a:effectLst/>
                <a:latin typeface="+mn-lt"/>
                <a:ea typeface="+mn-ea"/>
                <a:cs typeface="+mn-cs"/>
              </a:rPr>
              <a:t>Volgens het waterschap is in de natte winter het grondwater aangevuld tot een relatief normaal niveau. Dat is alleen in rap tempo tenietgedaan door een droog voorjaar met veel verdamping.</a:t>
            </a:r>
          </a:p>
          <a:p>
            <a:r>
              <a:rPr lang="nl-NL" sz="1200" b="0" i="0" kern="1200" dirty="0">
                <a:solidFill>
                  <a:schemeClr val="tx1"/>
                </a:solidFill>
                <a:effectLst/>
                <a:latin typeface="+mn-lt"/>
                <a:ea typeface="+mn-ea"/>
                <a:cs typeface="+mn-cs"/>
              </a:rPr>
              <a:t>"Het neerslagtekort is groter dan in 2018 en 2019 om deze tijd. En in het recordjaar 1976 viel er in april meer neerslag dan nu", zei de Overijsselse gedeputeerde Bert Boerman eind vorige maand. De kans is groot dat 2020 de boeken ingaat als het </a:t>
            </a:r>
            <a:r>
              <a:rPr lang="nl-NL" sz="1200" b="0" i="0" u="none" strike="noStrike" kern="1200" dirty="0">
                <a:solidFill>
                  <a:schemeClr val="tx1"/>
                </a:solidFill>
                <a:effectLst/>
                <a:latin typeface="+mn-lt"/>
                <a:ea typeface="+mn-ea"/>
                <a:cs typeface="+mn-cs"/>
                <a:hlinkClick r:id="rId3"/>
              </a:rPr>
              <a:t>derde zeer droge jaar</a:t>
            </a:r>
            <a:r>
              <a:rPr lang="nl-NL" sz="1200" b="0" i="0" kern="1200" dirty="0">
                <a:solidFill>
                  <a:schemeClr val="tx1"/>
                </a:solidFill>
                <a:effectLst/>
                <a:latin typeface="+mn-lt"/>
                <a:ea typeface="+mn-ea"/>
                <a:cs typeface="+mn-cs"/>
              </a:rPr>
              <a:t> op rij.</a:t>
            </a:r>
          </a:p>
          <a:p>
            <a:r>
              <a:rPr lang="nl-NL" sz="1200" b="1" i="0" kern="1200" cap="all" dirty="0">
                <a:solidFill>
                  <a:schemeClr val="tx1"/>
                </a:solidFill>
                <a:effectLst/>
                <a:latin typeface="+mn-lt"/>
                <a:ea typeface="+mn-ea"/>
                <a:cs typeface="+mn-cs"/>
              </a:rPr>
              <a:t>NOS</a:t>
            </a:r>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Als beken en sloten droogvallen en het grondwaterpeil zakt, ontstaat schade aan de natuur. Dieren en planten gaan dood. De waterkwaliteit verslechtert snel en door een te lage grondwaterstand kunnen gebouwen en wegen schade oplopen.</a:t>
            </a:r>
          </a:p>
          <a:p>
            <a:r>
              <a:rPr lang="nl-NL" sz="1200" b="1" i="0" kern="1200" dirty="0">
                <a:solidFill>
                  <a:schemeClr val="tx1"/>
                </a:solidFill>
                <a:effectLst/>
                <a:latin typeface="+mn-lt"/>
                <a:ea typeface="+mn-ea"/>
                <a:cs typeface="+mn-cs"/>
              </a:rPr>
              <a:t>Andere maatregelen</a:t>
            </a:r>
          </a:p>
          <a:p>
            <a:r>
              <a:rPr lang="nl-NL" sz="1200" b="0" i="0" kern="1200" dirty="0">
                <a:solidFill>
                  <a:schemeClr val="tx1"/>
                </a:solidFill>
                <a:effectLst/>
                <a:latin typeface="+mn-lt"/>
                <a:ea typeface="+mn-ea"/>
                <a:cs typeface="+mn-cs"/>
              </a:rPr>
              <a:t>Vooral in het oosten en zuiden van het land hebben de landbouw en natuur te lijden onder de droogte. Zoals in de Achterhoek, waar de roep om </a:t>
            </a:r>
            <a:r>
              <a:rPr lang="nl-NL" sz="1200" b="0" i="0" u="none" strike="noStrike" kern="1200" dirty="0">
                <a:solidFill>
                  <a:schemeClr val="tx1"/>
                </a:solidFill>
                <a:effectLst/>
                <a:latin typeface="+mn-lt"/>
                <a:ea typeface="+mn-ea"/>
                <a:cs typeface="+mn-cs"/>
                <a:hlinkClick r:id="rId4"/>
              </a:rPr>
              <a:t>drastische maatregelen</a:t>
            </a:r>
            <a:r>
              <a:rPr lang="nl-NL" sz="1200" b="0" i="0" kern="1200" dirty="0">
                <a:solidFill>
                  <a:schemeClr val="tx1"/>
                </a:solidFill>
                <a:effectLst/>
                <a:latin typeface="+mn-lt"/>
                <a:ea typeface="+mn-ea"/>
                <a:cs typeface="+mn-cs"/>
              </a:rPr>
              <a:t> steeds sterker wordt.</a:t>
            </a:r>
          </a:p>
          <a:p>
            <a:r>
              <a:rPr lang="nl-NL" sz="1200" b="0" i="0" kern="1200" dirty="0">
                <a:solidFill>
                  <a:schemeClr val="tx1"/>
                </a:solidFill>
                <a:effectLst/>
                <a:latin typeface="+mn-lt"/>
                <a:ea typeface="+mn-ea"/>
                <a:cs typeface="+mn-cs"/>
              </a:rPr>
              <a:t>Maandag stelde waterschap Brabantse Delta (het waterschap rond Breda) al de eerste onttrekkingsverboden in. Ook op andere plaatsen in het land nemen waterschappen maatregelen om de droogte te bestrijden. Zo laat waterschap Vechtstromen meer dan 100 miljoen liter water per dag in vanuit het IJsselmeer om de waterstand in Drenthe op peil te houden.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3</a:t>
            </a:fld>
            <a:endParaRPr lang="nl-NL"/>
          </a:p>
        </p:txBody>
      </p:sp>
    </p:spTree>
    <p:extLst>
      <p:ext uri="{BB962C8B-B14F-4D97-AF65-F5344CB8AC3E}">
        <p14:creationId xmlns:p14="http://schemas.microsoft.com/office/powerpoint/2010/main" val="128509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Bij CO2-opslag wordt vaak gedacht aan opslag ondergronds of onder de zeebodem. Het opslaan van koolstof in boerenland biedt echter ook veel mogelijkheden. In het project Carbon </a:t>
            </a:r>
            <a:r>
              <a:rPr lang="nl-NL" sz="1200" b="1" i="0" kern="1200" dirty="0" err="1">
                <a:solidFill>
                  <a:schemeClr val="tx1"/>
                </a:solidFill>
                <a:effectLst/>
                <a:latin typeface="+mn-lt"/>
                <a:ea typeface="+mn-ea"/>
                <a:cs typeface="+mn-cs"/>
              </a:rPr>
              <a:t>Farming</a:t>
            </a:r>
            <a:r>
              <a:rPr lang="nl-NL" sz="1200" b="1" i="0" kern="1200" dirty="0">
                <a:solidFill>
                  <a:schemeClr val="tx1"/>
                </a:solidFill>
                <a:effectLst/>
                <a:latin typeface="+mn-lt"/>
                <a:ea typeface="+mn-ea"/>
                <a:cs typeface="+mn-cs"/>
              </a:rPr>
              <a:t> gaat Land- en tuinbouworganisatie ZLTO met zes partners werken aan de benutting van dit potentieel. </a:t>
            </a:r>
            <a:endParaRPr lang="nl-NL" sz="1200" b="0" i="0" kern="1200" dirty="0">
              <a:solidFill>
                <a:schemeClr val="tx1"/>
              </a:solidFill>
              <a:effectLst/>
              <a:latin typeface="+mn-lt"/>
              <a:ea typeface="+mn-ea"/>
              <a:cs typeface="+mn-cs"/>
            </a:endParaRPr>
          </a:p>
          <a:p>
            <a:r>
              <a:rPr lang="nl-NL" sz="1200" b="0" i="0" kern="1200" cap="all" dirty="0">
                <a:solidFill>
                  <a:schemeClr val="tx1"/>
                </a:solidFill>
                <a:effectLst/>
                <a:latin typeface="+mn-lt"/>
                <a:ea typeface="+mn-ea"/>
                <a:cs typeface="+mn-cs"/>
              </a:rPr>
              <a:t>24-09-2018 17:00 | DOOR: MARTIJN VAN DER DONK</a:t>
            </a:r>
          </a:p>
          <a:p>
            <a:r>
              <a:rPr lang="nl-NL" sz="1200" b="0" i="0" kern="1200" dirty="0">
                <a:solidFill>
                  <a:schemeClr val="tx1"/>
                </a:solidFill>
                <a:effectLst/>
                <a:latin typeface="+mn-lt"/>
                <a:ea typeface="+mn-ea"/>
                <a:cs typeface="+mn-cs"/>
              </a:rPr>
              <a:t>Het project Carbon </a:t>
            </a:r>
            <a:r>
              <a:rPr lang="nl-NL" sz="1200" b="0" i="0" kern="1200" dirty="0" err="1">
                <a:solidFill>
                  <a:schemeClr val="tx1"/>
                </a:solidFill>
                <a:effectLst/>
                <a:latin typeface="+mn-lt"/>
                <a:ea typeface="+mn-ea"/>
                <a:cs typeface="+mn-cs"/>
              </a:rPr>
              <a:t>Farming</a:t>
            </a:r>
            <a:r>
              <a:rPr lang="nl-NL" sz="1200" b="0" i="0" kern="1200" dirty="0">
                <a:solidFill>
                  <a:schemeClr val="tx1"/>
                </a:solidFill>
                <a:effectLst/>
                <a:latin typeface="+mn-lt"/>
                <a:ea typeface="+mn-ea"/>
                <a:cs typeface="+mn-cs"/>
              </a:rPr>
              <a:t> heeft als doel om de voedselketen te vergroenen door het opslaan van koolstof in landbouwbodems te stimuleren. Gedurende 3 jaar gaan 7 partners uit Nederland, België, Duitsland en Noorwegen met dit thema aan de slag (ZLTO, </a:t>
            </a:r>
            <a:r>
              <a:rPr lang="nl-NL" sz="1200" b="0" i="0" kern="1200" dirty="0" err="1">
                <a:solidFill>
                  <a:schemeClr val="tx1"/>
                </a:solidFill>
                <a:effectLst/>
                <a:latin typeface="+mn-lt"/>
                <a:ea typeface="+mn-ea"/>
                <a:cs typeface="+mn-cs"/>
              </a:rPr>
              <a:t>Bionext</a:t>
            </a:r>
            <a:r>
              <a:rPr lang="nl-NL" sz="1200" b="0" i="0" kern="1200" dirty="0">
                <a:solidFill>
                  <a:schemeClr val="tx1"/>
                </a:solidFill>
                <a:effectLst/>
                <a:latin typeface="+mn-lt"/>
                <a:ea typeface="+mn-ea"/>
                <a:cs typeface="+mn-cs"/>
              </a:rPr>
              <a:t>, Innovatiesteunpunt, </a:t>
            </a:r>
            <a:r>
              <a:rPr lang="nl-NL" sz="1200" b="0" i="0" kern="1200" dirty="0" err="1">
                <a:solidFill>
                  <a:schemeClr val="tx1"/>
                </a:solidFill>
                <a:effectLst/>
                <a:latin typeface="+mn-lt"/>
                <a:ea typeface="+mn-ea"/>
                <a:cs typeface="+mn-cs"/>
              </a:rPr>
              <a:t>Inagro</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Thünen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Institut</a:t>
            </a:r>
            <a:r>
              <a:rPr lang="nl-NL" sz="1200" b="0" i="0" kern="1200" dirty="0">
                <a:solidFill>
                  <a:schemeClr val="tx1"/>
                </a:solidFill>
                <a:effectLst/>
                <a:latin typeface="+mn-lt"/>
                <a:ea typeface="+mn-ea"/>
                <a:cs typeface="+mn-cs"/>
              </a:rPr>
              <a:t>, 3N </a:t>
            </a:r>
            <a:r>
              <a:rPr lang="nl-NL" sz="1200" b="0" i="0" kern="1200" dirty="0" err="1">
                <a:solidFill>
                  <a:schemeClr val="tx1"/>
                </a:solidFill>
                <a:effectLst/>
                <a:latin typeface="+mn-lt"/>
                <a:ea typeface="+mn-ea"/>
                <a:cs typeface="+mn-cs"/>
              </a:rPr>
              <a:t>Kompetenzzentrum</a:t>
            </a:r>
            <a:r>
              <a:rPr lang="nl-NL" sz="1200" b="0" i="0" kern="1200" dirty="0">
                <a:solidFill>
                  <a:schemeClr val="tx1"/>
                </a:solidFill>
                <a:effectLst/>
                <a:latin typeface="+mn-lt"/>
                <a:ea typeface="+mn-ea"/>
                <a:cs typeface="+mn-cs"/>
              </a:rPr>
              <a:t> en NLRØ).</a:t>
            </a:r>
          </a:p>
          <a:p>
            <a:r>
              <a:rPr lang="nl-NL" sz="1200" b="1" i="0" kern="1200" dirty="0">
                <a:solidFill>
                  <a:schemeClr val="tx1"/>
                </a:solidFill>
                <a:effectLst/>
                <a:latin typeface="+mn-lt"/>
                <a:ea typeface="+mn-ea"/>
                <a:cs typeface="+mn-cs"/>
              </a:rPr>
              <a:t>Gezondere bodem</a:t>
            </a:r>
          </a:p>
          <a:p>
            <a:r>
              <a:rPr lang="nl-NL" sz="1200" b="0" i="0" kern="1200" dirty="0">
                <a:solidFill>
                  <a:schemeClr val="tx1"/>
                </a:solidFill>
                <a:effectLst/>
                <a:latin typeface="+mn-lt"/>
                <a:ea typeface="+mn-ea"/>
                <a:cs typeface="+mn-cs"/>
              </a:rPr>
              <a:t>Het vastleggen van koolstof in de bodem biedt veel voordelen, zoals een vruchtbaardere en gezondere bodem van goede kwaliteit doordat voedingstoffen en water beter worden vastgehouden. Daarnaast wordt koolstof uit CO2 opgeslagen dat anders terecht komt in de atmosfeer: de veroorzaker van de temperatuurstijging op aarde.</a:t>
            </a:r>
          </a:p>
          <a:p>
            <a:r>
              <a:rPr lang="nl-NL" sz="1200" b="0" i="0" kern="1200" dirty="0">
                <a:solidFill>
                  <a:schemeClr val="tx1"/>
                </a:solidFill>
                <a:effectLst/>
                <a:latin typeface="+mn-lt"/>
                <a:ea typeface="+mn-ea"/>
                <a:cs typeface="+mn-cs"/>
              </a:rPr>
              <a:t>Binnen dit project worden businessmodellen voor koolstofvastlegging ontwikkeld, getest en gevalideerd voor ketenpartners en partijen buiten de keten om hun CO2-uitstoot te compenseren. Daarnaast resulteert het project in een verhoogde bewustwording binnen de gehele keten over de potentie van koolstofvastlegging in landbouwbodems. Door de agrariër en andere betrokkenen (consumenten, producenten, retailers en beleidsmakers) te laten zien op welke manier je koolstof op kan slaan in de bodem, en welke economische en ecologische voorbeelden dit biedt, is het waarschijnlijker dat deze technieken op grotere schaal worden toegepast.</a:t>
            </a:r>
          </a:p>
          <a:p>
            <a:endParaRPr lang="nl-NL" dirty="0"/>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5</a:t>
            </a:fld>
            <a:endParaRPr lang="nl-NL"/>
          </a:p>
        </p:txBody>
      </p:sp>
    </p:spTree>
    <p:extLst>
      <p:ext uri="{BB962C8B-B14F-4D97-AF65-F5344CB8AC3E}">
        <p14:creationId xmlns:p14="http://schemas.microsoft.com/office/powerpoint/2010/main" val="426429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is sprake van een gezamenlijke verantwoordelijkheid, waarbij taken in medebewind worden uitgevoerd.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betekent dat een zo helder mogelijke vastlegging van verantwoordelijkheden van de verschillende bij het waterbeheer betrokken overheden van groot belang is. </a:t>
            </a:r>
          </a:p>
          <a:p>
            <a:endParaRPr lang="nl-NL" dirty="0"/>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6</a:t>
            </a:fld>
            <a:endParaRPr lang="nl-NL"/>
          </a:p>
        </p:txBody>
      </p:sp>
    </p:spTree>
    <p:extLst>
      <p:ext uri="{BB962C8B-B14F-4D97-AF65-F5344CB8AC3E}">
        <p14:creationId xmlns:p14="http://schemas.microsoft.com/office/powerpoint/2010/main" val="240635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Opgave</a:t>
            </a:r>
          </a:p>
          <a:p>
            <a:r>
              <a:rPr lang="nl-NL" dirty="0">
                <a:effectLst/>
              </a:rPr>
              <a:t>Voorbeeld van relatie met water</a:t>
            </a:r>
          </a:p>
          <a:p>
            <a:r>
              <a:rPr lang="nl-NL" dirty="0">
                <a:effectLst/>
              </a:rPr>
              <a:t>Landbouw en voedsel</a:t>
            </a:r>
          </a:p>
          <a:p>
            <a:r>
              <a:rPr lang="nl-NL" dirty="0">
                <a:effectLst/>
              </a:rPr>
              <a:t>Zonder water geen landbouw en voedsel.</a:t>
            </a:r>
          </a:p>
          <a:p>
            <a:r>
              <a:rPr lang="nl-NL" dirty="0">
                <a:effectLst/>
              </a:rPr>
              <a:t>Landelijk gebied</a:t>
            </a:r>
          </a:p>
          <a:p>
            <a:r>
              <a:rPr lang="nl-NL" dirty="0">
                <a:effectLst/>
              </a:rPr>
              <a:t>Het karakter van het landelijk gebied wordt in grote delen van Nederland bepaald door de aanwezigheid van oppervlaktewater. Daarnaast liggen veel waterwingebieden in het landelijk gebied.</a:t>
            </a:r>
          </a:p>
          <a:p>
            <a:r>
              <a:rPr lang="nl-NL" dirty="0">
                <a:effectLst/>
              </a:rPr>
              <a:t>Klimaat</a:t>
            </a:r>
          </a:p>
          <a:p>
            <a:r>
              <a:rPr lang="nl-NL" dirty="0">
                <a:effectLst/>
              </a:rPr>
              <a:t>Als gevolg van de klimaatverandering veranderen de neerslagintensiteit en de neerslagfrequentie.</a:t>
            </a:r>
          </a:p>
          <a:p>
            <a:r>
              <a:rPr lang="nl-NL" dirty="0">
                <a:effectLst/>
              </a:rPr>
              <a:t>Energie</a:t>
            </a:r>
          </a:p>
          <a:p>
            <a:r>
              <a:rPr lang="nl-NL" dirty="0">
                <a:effectLst/>
              </a:rPr>
              <a:t>Water kan gebruikt worden om energie in op te slaan, dit is onder andere het geval bij </a:t>
            </a:r>
            <a:r>
              <a:rPr lang="nl-NL" sz="1200" u="sng" kern="1200" dirty="0">
                <a:solidFill>
                  <a:schemeClr val="tx1"/>
                </a:solidFill>
                <a:effectLst/>
                <a:latin typeface="+mn-lt"/>
                <a:ea typeface="+mn-ea"/>
                <a:cs typeface="+mn-cs"/>
                <a:hlinkClick r:id="rId3"/>
              </a:rPr>
              <a:t>warmte-koude-opslag in de bodem</a:t>
            </a:r>
            <a:r>
              <a:rPr lang="nl-NL" dirty="0">
                <a:effectLst/>
              </a:rPr>
              <a:t>.</a:t>
            </a:r>
          </a:p>
          <a:p>
            <a:r>
              <a:rPr lang="nl-NL" dirty="0">
                <a:effectLst/>
              </a:rPr>
              <a:t>Grondstoffen</a:t>
            </a:r>
          </a:p>
          <a:p>
            <a:r>
              <a:rPr lang="nl-NL" dirty="0">
                <a:effectLst/>
              </a:rPr>
              <a:t>Water is een grondstof.</a:t>
            </a:r>
          </a:p>
          <a:p>
            <a:r>
              <a:rPr lang="nl-NL" dirty="0">
                <a:effectLst/>
              </a:rPr>
              <a:t>Stad</a:t>
            </a:r>
          </a:p>
          <a:p>
            <a:r>
              <a:rPr lang="nl-NL" dirty="0">
                <a:effectLst/>
              </a:rPr>
              <a:t>Water in de stad maakt de stad leefbaar, maar te veel (hemel)water in de stad wordt als probleem ervaren.</a:t>
            </a:r>
          </a:p>
          <a:p>
            <a:r>
              <a:rPr lang="nl-NL" dirty="0">
                <a:effectLst/>
              </a:rPr>
              <a:t>Bodemkwaliteitszorg</a:t>
            </a:r>
          </a:p>
          <a:p>
            <a:r>
              <a:rPr lang="nl-NL" dirty="0">
                <a:effectLst/>
              </a:rPr>
              <a:t>(Grond)water maakt onderdeel uit van de bodem en daarmee het natuurlijk systeem. Zorg voor de bodemkwaliteit betekent dus ook zorg voor de kwaliteit van het (grond)water.</a:t>
            </a:r>
          </a:p>
          <a:p>
            <a:endParaRPr lang="nl-NL" dirty="0"/>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8</a:t>
            </a:fld>
            <a:endParaRPr lang="nl-NL"/>
          </a:p>
        </p:txBody>
      </p:sp>
    </p:spTree>
    <p:extLst>
      <p:ext uri="{BB962C8B-B14F-4D97-AF65-F5344CB8AC3E}">
        <p14:creationId xmlns:p14="http://schemas.microsoft.com/office/powerpoint/2010/main" val="99289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‘hitte-eiland effect’</a:t>
            </a:r>
          </a:p>
          <a:p>
            <a:endParaRPr lang="nl-NL" dirty="0"/>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10</a:t>
            </a:fld>
            <a:endParaRPr lang="nl-NL"/>
          </a:p>
        </p:txBody>
      </p:sp>
    </p:spTree>
    <p:extLst>
      <p:ext uri="{BB962C8B-B14F-4D97-AF65-F5344CB8AC3E}">
        <p14:creationId xmlns:p14="http://schemas.microsoft.com/office/powerpoint/2010/main" val="365569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hemel betrekt en het valt met bakken tegelijk uit de lucht. Al snel kunnen de riolen en singels de hoeveelheid water niet meer aan. Ze dreigen over te lopen en het vieze water door de straten van Rotterdam te spuwen. Maar zover komt het niet. Want het regenwater wordt opgevangen in drie bassins op waterplein Benthemplein.</a:t>
            </a:r>
          </a:p>
          <a:p>
            <a:r>
              <a:rPr lang="nl-NL" sz="1200" b="0" i="0" kern="1200" dirty="0">
                <a:solidFill>
                  <a:schemeClr val="tx1"/>
                </a:solidFill>
                <a:effectLst/>
                <a:latin typeface="+mn-lt"/>
                <a:ea typeface="+mn-ea"/>
                <a:cs typeface="+mn-cs"/>
              </a:rPr>
              <a:t>Op die manier gaan de gemeente Rotterdam en de waterschappen de strijd aan met wateroverlast. Steden worstelen daar al jaren mee. Bij forse buien wordt het water, vanwege de bestrating, vaak niet snel opgenomen en lopen riolen over. Door de klimaatverandering verwacht Rotterdam nog meer regenval de komende jaren. De havenstad bedacht een aantal oplossingen om waterproof te worden, waarvan het Benthemplein, dat op 4 december opent, een van de belangrijkste is. Hoeveel water er precies valt in steden is overigens onduidelijk. Om dat beter te voorspellen doet onder meer de </a:t>
            </a:r>
            <a:r>
              <a:rPr lang="nl-NL" sz="1200" b="0" i="0" u="none" strike="noStrike" kern="1200" dirty="0">
                <a:solidFill>
                  <a:schemeClr val="tx1"/>
                </a:solidFill>
                <a:effectLst/>
                <a:latin typeface="+mn-lt"/>
                <a:ea typeface="+mn-ea"/>
                <a:cs typeface="+mn-cs"/>
                <a:hlinkClick r:id="rId3"/>
              </a:rPr>
              <a:t>TU Delft</a:t>
            </a:r>
            <a:r>
              <a:rPr lang="nl-NL" sz="1200" b="0" i="0" kern="1200" dirty="0">
                <a:solidFill>
                  <a:schemeClr val="tx1"/>
                </a:solidFill>
                <a:effectLst/>
                <a:latin typeface="+mn-lt"/>
                <a:ea typeface="+mn-ea"/>
                <a:cs typeface="+mn-cs"/>
              </a:rPr>
              <a:t> in project al onderzoek binnen het project </a:t>
            </a:r>
            <a:r>
              <a:rPr lang="nl-NL" sz="1200" b="0" i="0" kern="1200" dirty="0" err="1">
                <a:solidFill>
                  <a:schemeClr val="tx1"/>
                </a:solidFill>
                <a:effectLst/>
                <a:latin typeface="+mn-lt"/>
                <a:ea typeface="+mn-ea"/>
                <a:cs typeface="+mn-cs"/>
              </a:rPr>
              <a:t>RainGain</a:t>
            </a:r>
            <a:r>
              <a:rPr lang="nl-NL" sz="1200" b="0" i="0" kern="1200" dirty="0">
                <a:solidFill>
                  <a:schemeClr val="tx1"/>
                </a:solidFill>
                <a:effectLst/>
                <a:latin typeface="+mn-lt"/>
                <a:ea typeface="+mn-ea"/>
                <a:cs typeface="+mn-cs"/>
              </a:rPr>
              <a:t>, waar </a:t>
            </a:r>
            <a:r>
              <a:rPr lang="nl-NL" sz="1200" b="0" i="0" u="none" strike="noStrike" kern="1200" dirty="0">
                <a:solidFill>
                  <a:schemeClr val="tx1"/>
                </a:solidFill>
                <a:effectLst/>
                <a:latin typeface="+mn-lt"/>
                <a:ea typeface="+mn-ea"/>
                <a:cs typeface="+mn-cs"/>
                <a:hlinkClick r:id="rId4"/>
              </a:rPr>
              <a:t>Kennislink al eerder aandacht aan besteedde</a:t>
            </a:r>
            <a:r>
              <a:rPr lang="nl-NL" sz="1200" b="0" i="0" kern="1200" dirty="0">
                <a:solidFill>
                  <a:schemeClr val="tx1"/>
                </a:solidFill>
                <a:effectLst/>
                <a:latin typeface="+mn-lt"/>
                <a:ea typeface="+mn-ea"/>
                <a:cs typeface="+mn-cs"/>
              </a:rPr>
              <a:t>.</a:t>
            </a:r>
          </a:p>
          <a:p>
            <a:r>
              <a:rPr lang="nl-NL" sz="1200" b="0" i="0" kern="1200" dirty="0">
                <a:solidFill>
                  <a:schemeClr val="tx1"/>
                </a:solidFill>
                <a:effectLst/>
                <a:latin typeface="+mn-lt"/>
                <a:ea typeface="+mn-ea"/>
                <a:cs typeface="+mn-cs"/>
              </a:rPr>
              <a:t>Wateroverlast</a:t>
            </a:r>
          </a:p>
          <a:p>
            <a:r>
              <a:rPr lang="nl-NL" sz="1200" b="0" i="0" kern="1200" dirty="0">
                <a:solidFill>
                  <a:schemeClr val="tx1"/>
                </a:solidFill>
                <a:effectLst/>
                <a:latin typeface="+mn-lt"/>
                <a:ea typeface="+mn-ea"/>
                <a:cs typeface="+mn-cs"/>
              </a:rPr>
              <a:t>Op het eerste gezicht lijkt het Benthemplein een plein als vele anderen. Er zijn sportmogelijkheden en het is mooi, speels vormgegeven. Maar het meest opvallende is alleen zichtbaar bij flinke hoosbuien. Drie stukken, waaronder een sportveld, liggen namelijk verdiept met een reden. “Bij flinke buien doen ze dienst als extra wateropslag”, legt Florian Boer van </a:t>
            </a:r>
            <a:r>
              <a:rPr lang="nl-NL" sz="1200" b="0" i="0" u="none" strike="noStrike" kern="1200" dirty="0">
                <a:solidFill>
                  <a:schemeClr val="tx1"/>
                </a:solidFill>
                <a:effectLst/>
                <a:latin typeface="+mn-lt"/>
                <a:ea typeface="+mn-ea"/>
                <a:cs typeface="+mn-cs"/>
                <a:hlinkClick r:id="rId5"/>
              </a:rPr>
              <a:t>de </a:t>
            </a:r>
            <a:r>
              <a:rPr lang="nl-NL" sz="1200" b="0" i="0" u="none" strike="noStrike" kern="1200" dirty="0" err="1">
                <a:solidFill>
                  <a:schemeClr val="tx1"/>
                </a:solidFill>
                <a:effectLst/>
                <a:latin typeface="+mn-lt"/>
                <a:ea typeface="+mn-ea"/>
                <a:cs typeface="+mn-cs"/>
                <a:hlinkClick r:id="rId5"/>
              </a:rPr>
              <a:t>Urbanisten</a:t>
            </a:r>
            <a:r>
              <a:rPr lang="nl-NL" sz="1200" b="0" i="0" kern="1200" dirty="0">
                <a:solidFill>
                  <a:schemeClr val="tx1"/>
                </a:solidFill>
                <a:effectLst/>
                <a:latin typeface="+mn-lt"/>
                <a:ea typeface="+mn-ea"/>
                <a:cs typeface="+mn-cs"/>
              </a:rPr>
              <a:t> uit die het plein ontwierp. “Ze vormen daardoor een extra buffer en voorkomen wateroverlast.”</a:t>
            </a:r>
          </a:p>
          <a:p>
            <a:r>
              <a:rPr lang="nl-NL" sz="1200" b="0" i="0" kern="1200" dirty="0">
                <a:solidFill>
                  <a:schemeClr val="tx1"/>
                </a:solidFill>
                <a:effectLst/>
                <a:latin typeface="+mn-lt"/>
                <a:ea typeface="+mn-ea"/>
                <a:cs typeface="+mn-cs"/>
              </a:rPr>
              <a:t>Water van omringende daken en een nabijgelegen parkeerplaats stroomt onder meer via brede goten naar de twee ondiepe bassins. “Het eerste water is het meest verontreinigd, omdat er </a:t>
            </a:r>
            <a:r>
              <a:rPr lang="nl-NL" sz="1200" b="0" i="0" kern="1200" dirty="0" err="1">
                <a:solidFill>
                  <a:schemeClr val="tx1"/>
                </a:solidFill>
                <a:effectLst/>
                <a:latin typeface="+mn-lt"/>
                <a:ea typeface="+mn-ea"/>
                <a:cs typeface="+mn-cs"/>
              </a:rPr>
              <a:t>viezigheidvan</a:t>
            </a:r>
            <a:r>
              <a:rPr lang="nl-NL" sz="1200" b="0" i="0" kern="1200" dirty="0">
                <a:solidFill>
                  <a:schemeClr val="tx1"/>
                </a:solidFill>
                <a:effectLst/>
                <a:latin typeface="+mn-lt"/>
                <a:ea typeface="+mn-ea"/>
                <a:cs typeface="+mn-cs"/>
              </a:rPr>
              <a:t> de straat mee komt. Bijvoorbeeld bladeren, snoeppapiertjes of een hondendrol. In de ondiepe bassins wordt het eerste water afgepompt naar de riolering. Na ongeveer een uur stopt die pomp en blijft het schone regenwater staan”, zegt adviseur Daniel Goedbloed (gemeente Rotterdam).</a:t>
            </a:r>
          </a:p>
          <a:p>
            <a:r>
              <a:rPr lang="nl-NL" sz="1200" b="0" i="0" kern="1200" dirty="0">
                <a:solidFill>
                  <a:schemeClr val="tx1"/>
                </a:solidFill>
                <a:effectLst/>
                <a:latin typeface="+mn-lt"/>
                <a:ea typeface="+mn-ea"/>
                <a:cs typeface="+mn-cs"/>
              </a:rPr>
              <a:t>Lakmoesproef</a:t>
            </a:r>
          </a:p>
          <a:p>
            <a:r>
              <a:rPr lang="nl-NL" sz="1200" b="0" i="0" kern="1200" dirty="0">
                <a:solidFill>
                  <a:schemeClr val="tx1"/>
                </a:solidFill>
                <a:effectLst/>
                <a:latin typeface="+mn-lt"/>
                <a:ea typeface="+mn-ea"/>
                <a:cs typeface="+mn-cs"/>
              </a:rPr>
              <a:t>Het grote, diepe bassin gaat anders te werk. Daar komt het water van de wijdere omgeving als eerste ondergronds binnen in een aparte kamer. “Het water gaat via een soort brievenbussen het verdiepte deel in. Ze hebben allemaal verschillende hoogtes, waardoor het stapsgewijs naar binnen stroomt”, aldus Boer.</a:t>
            </a:r>
          </a:p>
          <a:p>
            <a:endParaRPr lang="nl-NL" dirty="0"/>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13</a:t>
            </a:fld>
            <a:endParaRPr lang="nl-NL"/>
          </a:p>
        </p:txBody>
      </p:sp>
    </p:spTree>
    <p:extLst>
      <p:ext uri="{BB962C8B-B14F-4D97-AF65-F5344CB8AC3E}">
        <p14:creationId xmlns:p14="http://schemas.microsoft.com/office/powerpoint/2010/main" val="712040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18-5-2020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4527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18-5-2020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62565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18-5-2020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28692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18-5-2020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32117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18-5-2020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62666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18-5-2020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03474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18-5-2020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45816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18-5-2020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556859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18-5-2020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33505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18-5-2020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93106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6000" b="-6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18-5-2020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18-5-2020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6102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limaatadaptatiebrabant.nl/klimaatwarenhuis" TargetMode="External"/><Relationship Id="rId2" Type="http://schemas.openxmlformats.org/officeDocument/2006/relationships/hyperlink" Target="https://www.rainproof.n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nos.nl/artikel/2333979-sproeiverbod-op-veluwe-en-utrechtse-heuvelrug-vanwege-droogte.html" TargetMode="External"/><Relationship Id="rId4" Type="http://schemas.openxmlformats.org/officeDocument/2006/relationships/hyperlink" Target="https://www.volkskrant.nl/nieuws-achtergrond/havens-van-rotterdam-antwerpen-en-vlissingen-willen-samen-co2-opslaan-in-de-noordzee~b4c526d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rincarbonproject.org/what-is-carbon-farm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youtu.be/R--oEEejJ8U" TargetMode="External"/><Relationship Id="rId4" Type="http://schemas.openxmlformats.org/officeDocument/2006/relationships/hyperlink" Target="https://youtu.be/08TI1RKj54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bodemplus.nl/onderwerpen/bodem-ondergrond/grondwater/grondwater-r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67934" y="-218164"/>
            <a:ext cx="1424066" cy="5838029"/>
          </a:xfrm>
        </p:spPr>
        <p:txBody>
          <a:bodyPr vert="vert270">
            <a:normAutofit/>
          </a:bodyPr>
          <a:lstStyle/>
          <a:p>
            <a:r>
              <a:rPr lang="nl-NL" sz="4800" dirty="0"/>
              <a:t>Water en energie</a:t>
            </a:r>
          </a:p>
        </p:txBody>
      </p:sp>
      <p:sp>
        <p:nvSpPr>
          <p:cNvPr id="3" name="Ondertitel 2"/>
          <p:cNvSpPr>
            <a:spLocks noGrp="1"/>
          </p:cNvSpPr>
          <p:nvPr>
            <p:ph type="subTitle" idx="1"/>
          </p:nvPr>
        </p:nvSpPr>
        <p:spPr>
          <a:xfrm>
            <a:off x="1753848" y="976670"/>
            <a:ext cx="8534400" cy="5288910"/>
          </a:xfrm>
        </p:spPr>
        <p:txBody>
          <a:bodyPr>
            <a:normAutofit/>
          </a:bodyPr>
          <a:lstStyle/>
          <a:p>
            <a:r>
              <a:rPr lang="nl-NL" sz="4000" dirty="0">
                <a:solidFill>
                  <a:schemeClr val="tx1"/>
                </a:solidFill>
              </a:rPr>
              <a:t>Inrichting van een gebied</a:t>
            </a:r>
          </a:p>
          <a:p>
            <a:endParaRPr lang="nl-NL" sz="4000" dirty="0">
              <a:solidFill>
                <a:schemeClr val="tx1"/>
              </a:solidFill>
            </a:endParaRPr>
          </a:p>
          <a:p>
            <a:endParaRPr lang="nl-NL" sz="4000" dirty="0">
              <a:solidFill>
                <a:schemeClr val="tx1"/>
              </a:solidFill>
            </a:endParaRPr>
          </a:p>
        </p:txBody>
      </p:sp>
      <p:sp>
        <p:nvSpPr>
          <p:cNvPr id="4" name="Ondertitel 2"/>
          <p:cNvSpPr txBox="1">
            <a:spLocks/>
          </p:cNvSpPr>
          <p:nvPr/>
        </p:nvSpPr>
        <p:spPr>
          <a:xfrm>
            <a:off x="5694437" y="5384855"/>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400" dirty="0">
                <a:solidFill>
                  <a:schemeClr val="tx1"/>
                </a:solidFill>
              </a:rPr>
              <a:t>19-05-2020 </a:t>
            </a:r>
          </a:p>
          <a:p>
            <a:r>
              <a:rPr lang="nl-NL" sz="2400" dirty="0">
                <a:solidFill>
                  <a:schemeClr val="tx1"/>
                </a:solidFill>
              </a:rPr>
              <a:t>Jaar 1 Periode 4</a:t>
            </a:r>
          </a:p>
          <a:p>
            <a:r>
              <a:rPr lang="nl-NL" sz="2400" dirty="0">
                <a:solidFill>
                  <a:schemeClr val="tx1"/>
                </a:solidFill>
              </a:rPr>
              <a:t>Les 3</a:t>
            </a:r>
          </a:p>
        </p:txBody>
      </p:sp>
    </p:spTree>
    <p:extLst>
      <p:ext uri="{BB962C8B-B14F-4D97-AF65-F5344CB8AC3E}">
        <p14:creationId xmlns:p14="http://schemas.microsoft.com/office/powerpoint/2010/main" val="39581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A6070-38AE-4D77-9041-6E211760CA76}"/>
              </a:ext>
            </a:extLst>
          </p:cNvPr>
          <p:cNvSpPr>
            <a:spLocks noGrp="1"/>
          </p:cNvSpPr>
          <p:nvPr>
            <p:ph type="title"/>
          </p:nvPr>
        </p:nvSpPr>
        <p:spPr/>
        <p:txBody>
          <a:bodyPr/>
          <a:lstStyle/>
          <a:p>
            <a:r>
              <a:rPr lang="nl-NL" dirty="0"/>
              <a:t>Water in relatie tot de stad en de leefbaarheid</a:t>
            </a:r>
          </a:p>
        </p:txBody>
      </p:sp>
      <p:sp>
        <p:nvSpPr>
          <p:cNvPr id="3" name="Tijdelijke aanduiding voor inhoud 2">
            <a:extLst>
              <a:ext uri="{FF2B5EF4-FFF2-40B4-BE49-F238E27FC236}">
                <a16:creationId xmlns:a16="http://schemas.microsoft.com/office/drawing/2014/main" id="{7CE00281-1D07-4C2A-8B66-4950311FD594}"/>
              </a:ext>
            </a:extLst>
          </p:cNvPr>
          <p:cNvSpPr>
            <a:spLocks noGrp="1"/>
          </p:cNvSpPr>
          <p:nvPr>
            <p:ph idx="1"/>
          </p:nvPr>
        </p:nvSpPr>
        <p:spPr/>
        <p:txBody>
          <a:bodyPr vert="horz" lIns="91440" tIns="45720" rIns="91440" bIns="45720" rtlCol="0" anchor="t">
            <a:normAutofit/>
          </a:bodyPr>
          <a:lstStyle/>
          <a:p>
            <a:pPr marL="0" indent="0">
              <a:buNone/>
            </a:pPr>
            <a:r>
              <a:rPr lang="nl-NL" dirty="0"/>
              <a:t>Bij stedelijke ontwikkeling moet er meer aandacht komen voor de maatschappelijke voordelen van groen en water. Groen en water dragen bij aan verbetering van de leefomgevingskwaliteit en de gezondheid:</a:t>
            </a:r>
          </a:p>
          <a:p>
            <a:r>
              <a:rPr lang="nl-NL" dirty="0"/>
              <a:t>verkoeling van de stad</a:t>
            </a:r>
          </a:p>
          <a:p>
            <a:r>
              <a:rPr lang="nl-NL" dirty="0"/>
              <a:t>gezondheid</a:t>
            </a:r>
          </a:p>
          <a:p>
            <a:r>
              <a:rPr lang="nl-NL" dirty="0"/>
              <a:t>luchtkwaliteit</a:t>
            </a:r>
          </a:p>
          <a:p>
            <a:r>
              <a:rPr lang="nl-NL" dirty="0">
                <a:latin typeface="Arial"/>
                <a:cs typeface="Arial"/>
              </a:rPr>
              <a:t>koolstofvastlegging of biomassaproductie </a:t>
            </a:r>
            <a:endParaRPr lang="nl-NL" dirty="0"/>
          </a:p>
          <a:p>
            <a:r>
              <a:rPr lang="nl-NL" dirty="0"/>
              <a:t>effect op huizenprijzen</a:t>
            </a:r>
          </a:p>
          <a:p>
            <a:endParaRPr lang="nl-NL" dirty="0"/>
          </a:p>
        </p:txBody>
      </p:sp>
    </p:spTree>
    <p:extLst>
      <p:ext uri="{BB962C8B-B14F-4D97-AF65-F5344CB8AC3E}">
        <p14:creationId xmlns:p14="http://schemas.microsoft.com/office/powerpoint/2010/main" val="323728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Nog even herhalen, hoeveel regen valt er eigenlijk?</a:t>
            </a:r>
          </a:p>
        </p:txBody>
      </p:sp>
      <p:sp>
        <p:nvSpPr>
          <p:cNvPr id="3" name="Tijdelijke aanduiding voor inhoud 2"/>
          <p:cNvSpPr>
            <a:spLocks noGrp="1"/>
          </p:cNvSpPr>
          <p:nvPr>
            <p:ph idx="1"/>
          </p:nvPr>
        </p:nvSpPr>
        <p:spPr>
          <a:xfrm>
            <a:off x="2735627" y="1196753"/>
            <a:ext cx="8846773" cy="5661247"/>
          </a:xfrm>
        </p:spPr>
        <p:txBody>
          <a:bodyPr>
            <a:normAutofit/>
          </a:bodyPr>
          <a:lstStyle/>
          <a:p>
            <a:r>
              <a:rPr lang="nl-NL" dirty="0"/>
              <a:t>Hoeveel regen valt er in Nederland gemiddeld in een jaar?</a:t>
            </a:r>
          </a:p>
          <a:p>
            <a:r>
              <a:rPr lang="nl-NL" dirty="0"/>
              <a:t>800 mm!! is 80 cm, is 8 decimeter, is 0,8 meter</a:t>
            </a:r>
          </a:p>
          <a:p>
            <a:endParaRPr lang="nl-NL" dirty="0"/>
          </a:p>
          <a:p>
            <a:endParaRPr lang="nl-NL" dirty="0"/>
          </a:p>
          <a:p>
            <a:endParaRPr lang="nl-NL" dirty="0"/>
          </a:p>
          <a:p>
            <a:endParaRPr lang="nl-NL" dirty="0"/>
          </a:p>
          <a:p>
            <a:endParaRPr lang="nl-NL" dirty="0"/>
          </a:p>
          <a:p>
            <a:r>
              <a:rPr lang="nl-NL" dirty="0"/>
              <a:t>In de zomer regent het harder…</a:t>
            </a:r>
          </a:p>
          <a:p>
            <a:r>
              <a:rPr lang="nl-NL" dirty="0"/>
              <a:t>Het regent steeds vaker hard…</a:t>
            </a:r>
          </a:p>
          <a:p>
            <a:endParaRPr lang="nl-NL" dirty="0"/>
          </a:p>
          <a:p>
            <a:endParaRPr lang="nl-NL" dirty="0"/>
          </a:p>
        </p:txBody>
      </p:sp>
      <p:pic>
        <p:nvPicPr>
          <p:cNvPr id="5" name="Afbeelding 4"/>
          <p:cNvPicPr>
            <a:picLocks noChangeAspect="1"/>
          </p:cNvPicPr>
          <p:nvPr/>
        </p:nvPicPr>
        <p:blipFill rotWithShape="1">
          <a:blip r:embed="rId2"/>
          <a:srcRect l="24375" t="16297" r="25625" b="18518"/>
          <a:stretch/>
        </p:blipFill>
        <p:spPr>
          <a:xfrm>
            <a:off x="7591088" y="2673728"/>
            <a:ext cx="3363239" cy="2466375"/>
          </a:xfrm>
          <a:prstGeom prst="rect">
            <a:avLst/>
          </a:prstGeom>
        </p:spPr>
      </p:pic>
      <p:pic>
        <p:nvPicPr>
          <p:cNvPr id="6" name="Afbeelding 5"/>
          <p:cNvPicPr>
            <a:picLocks noChangeAspect="1"/>
          </p:cNvPicPr>
          <p:nvPr/>
        </p:nvPicPr>
        <p:blipFill rotWithShape="1">
          <a:blip r:embed="rId3"/>
          <a:srcRect l="19688" t="16112" r="21146" b="18888"/>
          <a:stretch/>
        </p:blipFill>
        <p:spPr>
          <a:xfrm>
            <a:off x="3164286" y="2671531"/>
            <a:ext cx="3994727" cy="2468572"/>
          </a:xfrm>
          <a:prstGeom prst="rect">
            <a:avLst/>
          </a:prstGeom>
        </p:spPr>
      </p:pic>
    </p:spTree>
    <p:extLst>
      <p:ext uri="{BB962C8B-B14F-4D97-AF65-F5344CB8AC3E}">
        <p14:creationId xmlns:p14="http://schemas.microsoft.com/office/powerpoint/2010/main" val="294461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801BA-D310-4633-AE4F-4ADC2C28E8AF}"/>
              </a:ext>
            </a:extLst>
          </p:cNvPr>
          <p:cNvSpPr>
            <a:spLocks noGrp="1"/>
          </p:cNvSpPr>
          <p:nvPr>
            <p:ph type="title"/>
          </p:nvPr>
        </p:nvSpPr>
        <p:spPr>
          <a:xfrm>
            <a:off x="2639616" y="332656"/>
            <a:ext cx="9247584" cy="648072"/>
          </a:xfrm>
        </p:spPr>
        <p:txBody>
          <a:bodyPr/>
          <a:lstStyle/>
          <a:p>
            <a:r>
              <a:rPr lang="nl-NL" dirty="0"/>
              <a:t>Hoe kunnen we omgaan met teveel water in de stad?</a:t>
            </a:r>
          </a:p>
        </p:txBody>
      </p:sp>
      <p:sp>
        <p:nvSpPr>
          <p:cNvPr id="3" name="Tijdelijke aanduiding voor inhoud 2">
            <a:extLst>
              <a:ext uri="{FF2B5EF4-FFF2-40B4-BE49-F238E27FC236}">
                <a16:creationId xmlns:a16="http://schemas.microsoft.com/office/drawing/2014/main" id="{FEBE6B50-5D59-4E39-BBCD-18B7322B6284}"/>
              </a:ext>
            </a:extLst>
          </p:cNvPr>
          <p:cNvSpPr>
            <a:spLocks noGrp="1"/>
          </p:cNvSpPr>
          <p:nvPr>
            <p:ph idx="1"/>
          </p:nvPr>
        </p:nvSpPr>
        <p:spPr/>
        <p:txBody>
          <a:bodyPr/>
          <a:lstStyle/>
          <a:p>
            <a:r>
              <a:rPr lang="nl-NL" dirty="0"/>
              <a:t>Kijk naar jouw persoonlijke leefomgeving, wat is er gedaan om </a:t>
            </a:r>
            <a:r>
              <a:rPr lang="nl-NL" dirty="0" err="1"/>
              <a:t>om</a:t>
            </a:r>
            <a:r>
              <a:rPr lang="nl-NL" dirty="0"/>
              <a:t> te gaan met water?</a:t>
            </a:r>
          </a:p>
          <a:p>
            <a:r>
              <a:rPr lang="nl-NL" dirty="0"/>
              <a:t>Wat zou er anders en beter kunnen?</a:t>
            </a:r>
          </a:p>
          <a:p>
            <a:r>
              <a:rPr lang="nl-NL" dirty="0"/>
              <a:t>Gebruik </a:t>
            </a:r>
            <a:r>
              <a:rPr lang="nl-NL" dirty="0">
                <a:hlinkClick r:id="rId2"/>
              </a:rPr>
              <a:t>https://www.rainproof.nl/</a:t>
            </a:r>
            <a:r>
              <a:rPr lang="nl-NL" dirty="0"/>
              <a:t> of </a:t>
            </a:r>
            <a:r>
              <a:rPr lang="nl-NL" dirty="0">
                <a:hlinkClick r:id="rId3"/>
              </a:rPr>
              <a:t>Klimaatwarenhuis</a:t>
            </a:r>
            <a:r>
              <a:rPr lang="nl-NL" dirty="0"/>
              <a:t> als bron en zoek drie maatregelen uit die je in de directe omgeving van jouw huis kan toepassen.</a:t>
            </a:r>
          </a:p>
          <a:p>
            <a:r>
              <a:rPr lang="nl-NL" dirty="0"/>
              <a:t>Over 30 minuten terug en van iedereen ten minste 1 oplossing</a:t>
            </a:r>
          </a:p>
        </p:txBody>
      </p:sp>
    </p:spTree>
    <p:extLst>
      <p:ext uri="{BB962C8B-B14F-4D97-AF65-F5344CB8AC3E}">
        <p14:creationId xmlns:p14="http://schemas.microsoft.com/office/powerpoint/2010/main" val="18516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43B04-ABB4-465B-AD89-02B4B09D0DFA}"/>
              </a:ext>
            </a:extLst>
          </p:cNvPr>
          <p:cNvSpPr>
            <a:spLocks noGrp="1"/>
          </p:cNvSpPr>
          <p:nvPr>
            <p:ph type="title"/>
          </p:nvPr>
        </p:nvSpPr>
        <p:spPr/>
        <p:txBody>
          <a:bodyPr/>
          <a:lstStyle/>
          <a:p>
            <a:r>
              <a:rPr lang="nl-NL" dirty="0"/>
              <a:t>Waterplein</a:t>
            </a:r>
          </a:p>
        </p:txBody>
      </p:sp>
      <p:sp>
        <p:nvSpPr>
          <p:cNvPr id="3" name="Tijdelijke aanduiding voor inhoud 2">
            <a:extLst>
              <a:ext uri="{FF2B5EF4-FFF2-40B4-BE49-F238E27FC236}">
                <a16:creationId xmlns:a16="http://schemas.microsoft.com/office/drawing/2014/main" id="{4BDF2172-7077-4513-96BA-3D09DBD9A189}"/>
              </a:ext>
            </a:extLst>
          </p:cNvPr>
          <p:cNvSpPr>
            <a:spLocks noGrp="1"/>
          </p:cNvSpPr>
          <p:nvPr>
            <p:ph idx="1"/>
          </p:nvPr>
        </p:nvSpPr>
        <p:spPr/>
        <p:txBody>
          <a:bodyPr/>
          <a:lstStyle/>
          <a:p>
            <a:pPr marL="0" indent="0">
              <a:buNone/>
            </a:pPr>
            <a:r>
              <a:rPr lang="nl-NL" dirty="0"/>
              <a:t>Voorbeeld van een leuke oplossing in stedelijk gebied: </a:t>
            </a:r>
          </a:p>
          <a:p>
            <a:r>
              <a:rPr lang="nl-NL" dirty="0"/>
              <a:t>Waterplein</a:t>
            </a:r>
          </a:p>
        </p:txBody>
      </p:sp>
      <p:pic>
        <p:nvPicPr>
          <p:cNvPr id="4" name="Afbeelding 3">
            <a:extLst>
              <a:ext uri="{FF2B5EF4-FFF2-40B4-BE49-F238E27FC236}">
                <a16:creationId xmlns:a16="http://schemas.microsoft.com/office/drawing/2014/main" id="{ABC67F88-C214-4C24-A5FB-75991834BB91}"/>
              </a:ext>
            </a:extLst>
          </p:cNvPr>
          <p:cNvPicPr>
            <a:picLocks noChangeAspect="1"/>
          </p:cNvPicPr>
          <p:nvPr/>
        </p:nvPicPr>
        <p:blipFill>
          <a:blip r:embed="rId3"/>
          <a:stretch>
            <a:fillRect/>
          </a:stretch>
        </p:blipFill>
        <p:spPr>
          <a:xfrm>
            <a:off x="4384070" y="2392471"/>
            <a:ext cx="7116112" cy="3949718"/>
          </a:xfrm>
          <a:prstGeom prst="rect">
            <a:avLst/>
          </a:prstGeom>
        </p:spPr>
      </p:pic>
    </p:spTree>
    <p:extLst>
      <p:ext uri="{BB962C8B-B14F-4D97-AF65-F5344CB8AC3E}">
        <p14:creationId xmlns:p14="http://schemas.microsoft.com/office/powerpoint/2010/main" val="421263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3817C-3E2B-489B-B8F1-06105AD19A19}"/>
              </a:ext>
            </a:extLst>
          </p:cNvPr>
          <p:cNvSpPr>
            <a:spLocks noGrp="1"/>
          </p:cNvSpPr>
          <p:nvPr>
            <p:ph type="title"/>
          </p:nvPr>
        </p:nvSpPr>
        <p:spPr/>
        <p:txBody>
          <a:bodyPr/>
          <a:lstStyle/>
          <a:p>
            <a:r>
              <a:rPr lang="nl-NL" dirty="0"/>
              <a:t>Volgende Les: Excursie!</a:t>
            </a:r>
          </a:p>
        </p:txBody>
      </p:sp>
      <p:sp>
        <p:nvSpPr>
          <p:cNvPr id="3" name="Tijdelijke aanduiding voor inhoud 2">
            <a:extLst>
              <a:ext uri="{FF2B5EF4-FFF2-40B4-BE49-F238E27FC236}">
                <a16:creationId xmlns:a16="http://schemas.microsoft.com/office/drawing/2014/main" id="{D6E87AAC-27C6-4143-9E31-212B132F60AE}"/>
              </a:ext>
            </a:extLst>
          </p:cNvPr>
          <p:cNvSpPr>
            <a:spLocks noGrp="1"/>
          </p:cNvSpPr>
          <p:nvPr>
            <p:ph idx="1"/>
          </p:nvPr>
        </p:nvSpPr>
        <p:spPr/>
        <p:txBody>
          <a:bodyPr vert="horz" lIns="91440" tIns="45720" rIns="91440" bIns="45720" rtlCol="0" anchor="t">
            <a:normAutofit lnSpcReduction="10000"/>
          </a:bodyPr>
          <a:lstStyle/>
          <a:p>
            <a:r>
              <a:rPr lang="nl-NL" dirty="0"/>
              <a:t>Volgende week gaan we op excursie! </a:t>
            </a:r>
          </a:p>
          <a:p>
            <a:pPr lvl="1"/>
            <a:r>
              <a:rPr lang="nl-NL" dirty="0"/>
              <a:t>Probeer middels deskresearch uit te vinden wat jouw dorp/stad/gemeente doet om water in de omgeving op te vangen. </a:t>
            </a:r>
          </a:p>
          <a:p>
            <a:pPr lvl="1"/>
            <a:r>
              <a:rPr lang="nl-NL" dirty="0"/>
              <a:t>Zoek voorbeelden van afkoppelen van hemelwater zodat het niet in het riool komt.</a:t>
            </a:r>
          </a:p>
          <a:p>
            <a:pPr lvl="1"/>
            <a:r>
              <a:rPr lang="nl-NL" dirty="0"/>
              <a:t>Kun je voorbeelden vinden in je directe omgeving van particulieren die maatregelen hebben genomen zoals de mogelijkheden van </a:t>
            </a:r>
            <a:r>
              <a:rPr lang="nl-NL" dirty="0" err="1"/>
              <a:t>Rainproof</a:t>
            </a:r>
            <a:r>
              <a:rPr lang="nl-NL" dirty="0"/>
              <a:t> of Klimaatwarenhuis</a:t>
            </a:r>
          </a:p>
          <a:p>
            <a:pPr lvl="1"/>
            <a:r>
              <a:rPr lang="nl-NL" dirty="0"/>
              <a:t>Scan de omgeving meteen op zonneparken en windparken, van wie zijn ze en wat/hoeveel doen ze?</a:t>
            </a:r>
          </a:p>
          <a:p>
            <a:pPr lvl="1"/>
            <a:r>
              <a:rPr lang="nl-NL" dirty="0">
                <a:latin typeface="Arial"/>
                <a:cs typeface="Arial"/>
              </a:rPr>
              <a:t>Leg het vast en licht het toe in de les. Mail je voorbereiding naar s.weijermars@helicon.nl</a:t>
            </a:r>
            <a:endParaRPr lang="nl-NL" dirty="0"/>
          </a:p>
          <a:p>
            <a:pPr marL="914400" lvl="2" indent="0">
              <a:buNone/>
            </a:pPr>
            <a:endParaRPr lang="nl-NL" dirty="0"/>
          </a:p>
        </p:txBody>
      </p:sp>
    </p:spTree>
    <p:extLst>
      <p:ext uri="{BB962C8B-B14F-4D97-AF65-F5344CB8AC3E}">
        <p14:creationId xmlns:p14="http://schemas.microsoft.com/office/powerpoint/2010/main" val="415147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en planning van deze periode/les</a:t>
            </a:r>
          </a:p>
        </p:txBody>
      </p:sp>
      <p:sp>
        <p:nvSpPr>
          <p:cNvPr id="3" name="Tijdelijke aanduiding voor inhoud 2"/>
          <p:cNvSpPr>
            <a:spLocks noGrp="1"/>
          </p:cNvSpPr>
          <p:nvPr>
            <p:ph idx="1"/>
          </p:nvPr>
        </p:nvSpPr>
        <p:spPr/>
        <p:txBody>
          <a:bodyPr>
            <a:normAutofit/>
          </a:bodyPr>
          <a:lstStyle/>
          <a:p>
            <a:r>
              <a:rPr lang="nl-NL" dirty="0"/>
              <a:t>Nieuws	</a:t>
            </a:r>
          </a:p>
          <a:p>
            <a:r>
              <a:rPr lang="nl-NL" dirty="0"/>
              <a:t>Carbon Farming </a:t>
            </a:r>
          </a:p>
          <a:p>
            <a:pPr>
              <a:spcAft>
                <a:spcPts val="0"/>
              </a:spcAft>
            </a:pPr>
            <a:r>
              <a:rPr lang="nl-NL" dirty="0"/>
              <a:t>Water in relatie tot andere opgaven</a:t>
            </a:r>
            <a:endParaRPr lang="nl-NL"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557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rije vorm 3"/>
          <p:cNvSpPr/>
          <p:nvPr/>
        </p:nvSpPr>
        <p:spPr>
          <a:xfrm>
            <a:off x="120073" y="-9236"/>
            <a:ext cx="12099636" cy="6881091"/>
          </a:xfrm>
          <a:custGeom>
            <a:avLst/>
            <a:gdLst>
              <a:gd name="connsiteX0" fmla="*/ 230909 w 12099636"/>
              <a:gd name="connsiteY0" fmla="*/ 0 h 6881091"/>
              <a:gd name="connsiteX1" fmla="*/ 73891 w 12099636"/>
              <a:gd name="connsiteY1" fmla="*/ 341745 h 6881091"/>
              <a:gd name="connsiteX2" fmla="*/ 9236 w 12099636"/>
              <a:gd name="connsiteY2" fmla="*/ 729672 h 6881091"/>
              <a:gd name="connsiteX3" fmla="*/ 0 w 12099636"/>
              <a:gd name="connsiteY3" fmla="*/ 1108363 h 6881091"/>
              <a:gd name="connsiteX4" fmla="*/ 0 w 12099636"/>
              <a:gd name="connsiteY4" fmla="*/ 1450109 h 6881091"/>
              <a:gd name="connsiteX5" fmla="*/ 73891 w 12099636"/>
              <a:gd name="connsiteY5" fmla="*/ 1884218 h 6881091"/>
              <a:gd name="connsiteX6" fmla="*/ 157018 w 12099636"/>
              <a:gd name="connsiteY6" fmla="*/ 2225963 h 6881091"/>
              <a:gd name="connsiteX7" fmla="*/ 314036 w 12099636"/>
              <a:gd name="connsiteY7" fmla="*/ 2706254 h 6881091"/>
              <a:gd name="connsiteX8" fmla="*/ 452582 w 12099636"/>
              <a:gd name="connsiteY8" fmla="*/ 3103418 h 6881091"/>
              <a:gd name="connsiteX9" fmla="*/ 600363 w 12099636"/>
              <a:gd name="connsiteY9" fmla="*/ 3398981 h 6881091"/>
              <a:gd name="connsiteX10" fmla="*/ 969818 w 12099636"/>
              <a:gd name="connsiteY10" fmla="*/ 4147127 h 6881091"/>
              <a:gd name="connsiteX11" fmla="*/ 1376218 w 12099636"/>
              <a:gd name="connsiteY11" fmla="*/ 4775200 h 6881091"/>
              <a:gd name="connsiteX12" fmla="*/ 1570182 w 12099636"/>
              <a:gd name="connsiteY12" fmla="*/ 5061527 h 6881091"/>
              <a:gd name="connsiteX13" fmla="*/ 1782618 w 12099636"/>
              <a:gd name="connsiteY13" fmla="*/ 5329381 h 6881091"/>
              <a:gd name="connsiteX14" fmla="*/ 1967345 w 12099636"/>
              <a:gd name="connsiteY14" fmla="*/ 5541818 h 6881091"/>
              <a:gd name="connsiteX15" fmla="*/ 2272145 w 12099636"/>
              <a:gd name="connsiteY15" fmla="*/ 5892800 h 6881091"/>
              <a:gd name="connsiteX16" fmla="*/ 2530763 w 12099636"/>
              <a:gd name="connsiteY16" fmla="*/ 6142181 h 6881091"/>
              <a:gd name="connsiteX17" fmla="*/ 2770909 w 12099636"/>
              <a:gd name="connsiteY17" fmla="*/ 6354618 h 6881091"/>
              <a:gd name="connsiteX18" fmla="*/ 2946400 w 12099636"/>
              <a:gd name="connsiteY18" fmla="*/ 6483927 h 6881091"/>
              <a:gd name="connsiteX19" fmla="*/ 3103418 w 12099636"/>
              <a:gd name="connsiteY19" fmla="*/ 6604000 h 6881091"/>
              <a:gd name="connsiteX20" fmla="*/ 3509818 w 12099636"/>
              <a:gd name="connsiteY20" fmla="*/ 6853381 h 6881091"/>
              <a:gd name="connsiteX21" fmla="*/ 12099636 w 12099636"/>
              <a:gd name="connsiteY21" fmla="*/ 6881091 h 6881091"/>
              <a:gd name="connsiteX22" fmla="*/ 12099636 w 12099636"/>
              <a:gd name="connsiteY22" fmla="*/ 18472 h 6881091"/>
              <a:gd name="connsiteX23" fmla="*/ 230909 w 12099636"/>
              <a:gd name="connsiteY23" fmla="*/ 0 h 68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99636" h="6881091">
                <a:moveTo>
                  <a:pt x="230909" y="0"/>
                </a:moveTo>
                <a:lnTo>
                  <a:pt x="73891" y="341745"/>
                </a:lnTo>
                <a:lnTo>
                  <a:pt x="9236" y="729672"/>
                </a:lnTo>
                <a:lnTo>
                  <a:pt x="0" y="1108363"/>
                </a:lnTo>
                <a:lnTo>
                  <a:pt x="0" y="1450109"/>
                </a:lnTo>
                <a:lnTo>
                  <a:pt x="73891" y="1884218"/>
                </a:lnTo>
                <a:lnTo>
                  <a:pt x="157018" y="2225963"/>
                </a:lnTo>
                <a:lnTo>
                  <a:pt x="314036" y="2706254"/>
                </a:lnTo>
                <a:lnTo>
                  <a:pt x="452582" y="3103418"/>
                </a:lnTo>
                <a:lnTo>
                  <a:pt x="600363" y="3398981"/>
                </a:lnTo>
                <a:lnTo>
                  <a:pt x="969818" y="4147127"/>
                </a:lnTo>
                <a:lnTo>
                  <a:pt x="1376218" y="4775200"/>
                </a:lnTo>
                <a:lnTo>
                  <a:pt x="1570182" y="5061527"/>
                </a:lnTo>
                <a:lnTo>
                  <a:pt x="1782618" y="5329381"/>
                </a:lnTo>
                <a:lnTo>
                  <a:pt x="1967345" y="5541818"/>
                </a:lnTo>
                <a:lnTo>
                  <a:pt x="2272145" y="5892800"/>
                </a:lnTo>
                <a:lnTo>
                  <a:pt x="2530763" y="6142181"/>
                </a:lnTo>
                <a:lnTo>
                  <a:pt x="2770909" y="6354618"/>
                </a:lnTo>
                <a:lnTo>
                  <a:pt x="2946400" y="6483927"/>
                </a:lnTo>
                <a:lnTo>
                  <a:pt x="3103418" y="6604000"/>
                </a:lnTo>
                <a:lnTo>
                  <a:pt x="3509818" y="6853381"/>
                </a:lnTo>
                <a:lnTo>
                  <a:pt x="12099636" y="6881091"/>
                </a:lnTo>
                <a:lnTo>
                  <a:pt x="12099636" y="18472"/>
                </a:lnTo>
                <a:lnTo>
                  <a:pt x="230909" y="0"/>
                </a:lnTo>
                <a:close/>
              </a:path>
            </a:pathLst>
          </a:cu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2309567" y="332656"/>
            <a:ext cx="3669274" cy="1115144"/>
          </a:xfrm>
        </p:spPr>
        <p:txBody>
          <a:bodyPr/>
          <a:lstStyle/>
          <a:p>
            <a:r>
              <a:rPr lang="nl-NL" dirty="0"/>
              <a:t>Water en energie in het nieuws</a:t>
            </a:r>
          </a:p>
        </p:txBody>
      </p:sp>
      <p:sp>
        <p:nvSpPr>
          <p:cNvPr id="8" name="Tijdelijke aanduiding voor inhoud 7">
            <a:extLst>
              <a:ext uri="{FF2B5EF4-FFF2-40B4-BE49-F238E27FC236}">
                <a16:creationId xmlns:a16="http://schemas.microsoft.com/office/drawing/2014/main" id="{47895323-ECE1-4685-B72F-07943C6A5261}"/>
              </a:ext>
            </a:extLst>
          </p:cNvPr>
          <p:cNvSpPr>
            <a:spLocks noGrp="1"/>
          </p:cNvSpPr>
          <p:nvPr>
            <p:ph idx="1"/>
          </p:nvPr>
        </p:nvSpPr>
        <p:spPr>
          <a:xfrm>
            <a:off x="1097327" y="1679085"/>
            <a:ext cx="4782773" cy="4929411"/>
          </a:xfrm>
        </p:spPr>
        <p:txBody>
          <a:bodyPr>
            <a:normAutofit/>
          </a:bodyPr>
          <a:lstStyle/>
          <a:p>
            <a:r>
              <a:rPr lang="nl-NL" b="1" dirty="0"/>
              <a:t>Sproeiverbod op Veluwe en Utrechtse Heuvelrug vanwege droogte</a:t>
            </a:r>
          </a:p>
          <a:p>
            <a:endParaRPr lang="nl-NL" dirty="0"/>
          </a:p>
          <a:p>
            <a:pPr marL="0" indent="0">
              <a:buNone/>
            </a:pPr>
            <a:r>
              <a:rPr lang="nl-NL" sz="1400" dirty="0"/>
              <a:t>NOS.nl 15-05-2020</a:t>
            </a:r>
            <a:endParaRPr lang="nl-NL" sz="1400" dirty="0">
              <a:hlinkClick r:id="rId4"/>
            </a:endParaRPr>
          </a:p>
          <a:p>
            <a:pPr marL="0" indent="0">
              <a:buNone/>
            </a:pPr>
            <a:r>
              <a:rPr lang="nl-NL" sz="1400" dirty="0">
                <a:hlinkClick r:id="rId5"/>
              </a:rPr>
              <a:t>https://nos.nl/artikel/2333979-sproeiverbod-op-veluwe-en-utrechtse-heuvelrug-vanwege-droogte.html</a:t>
            </a:r>
            <a:r>
              <a:rPr lang="nl-NL" sz="1400" dirty="0"/>
              <a:t> </a:t>
            </a:r>
          </a:p>
        </p:txBody>
      </p:sp>
      <p:sp>
        <p:nvSpPr>
          <p:cNvPr id="6" name="Tekstvak 5"/>
          <p:cNvSpPr txBox="1"/>
          <p:nvPr/>
        </p:nvSpPr>
        <p:spPr>
          <a:xfrm>
            <a:off x="5502367" y="4023173"/>
            <a:ext cx="6743307" cy="2585323"/>
          </a:xfrm>
          <a:prstGeom prst="rect">
            <a:avLst/>
          </a:prstGeom>
          <a:noFill/>
        </p:spPr>
        <p:txBody>
          <a:bodyPr wrap="square" rtlCol="0">
            <a:spAutoFit/>
          </a:bodyPr>
          <a:lstStyle/>
          <a:p>
            <a:r>
              <a:rPr lang="nl-NL" dirty="0"/>
              <a:t>Op onder meer de Veluwe en Utrechtse Heuvelrug mag vanaf maandag geen sproeiwater meer worden gehaald uit sloten, beken en kanalen. Waterschap Vallei en Veluwe heeft het zogenoemde onttrekkingsverbod ingesteld vanwege de droogte van de afgelopen maanden.</a:t>
            </a:r>
          </a:p>
          <a:p>
            <a:r>
              <a:rPr lang="nl-NL" dirty="0"/>
              <a:t>Op sommige plekken is de situatie zorgelijk, schrijft het waterschap. In de lage gebieden, zoals de IJsselvallei, staat het grondwater nu al lager dan een jaar geleden. Het verbod geldt niet voor gebieden waar water uit de IJssel ingelaten kan worden.</a:t>
            </a:r>
          </a:p>
        </p:txBody>
      </p:sp>
      <p:pic>
        <p:nvPicPr>
          <p:cNvPr id="5" name="Afbeelding 4">
            <a:extLst>
              <a:ext uri="{FF2B5EF4-FFF2-40B4-BE49-F238E27FC236}">
                <a16:creationId xmlns:a16="http://schemas.microsoft.com/office/drawing/2014/main" id="{2D6F0E39-5A54-4546-86CA-C64CE896D412}"/>
              </a:ext>
            </a:extLst>
          </p:cNvPr>
          <p:cNvPicPr>
            <a:picLocks noChangeAspect="1"/>
          </p:cNvPicPr>
          <p:nvPr/>
        </p:nvPicPr>
        <p:blipFill>
          <a:blip r:embed="rId6"/>
          <a:stretch>
            <a:fillRect/>
          </a:stretch>
        </p:blipFill>
        <p:spPr>
          <a:xfrm>
            <a:off x="0" y="4391132"/>
            <a:ext cx="4410174" cy="2480723"/>
          </a:xfrm>
          <a:prstGeom prst="rect">
            <a:avLst/>
          </a:prstGeom>
        </p:spPr>
      </p:pic>
      <p:pic>
        <p:nvPicPr>
          <p:cNvPr id="7" name="Afbeelding 6">
            <a:extLst>
              <a:ext uri="{FF2B5EF4-FFF2-40B4-BE49-F238E27FC236}">
                <a16:creationId xmlns:a16="http://schemas.microsoft.com/office/drawing/2014/main" id="{0EC1C6B7-4405-4B19-96AC-38F04951E8F6}"/>
              </a:ext>
            </a:extLst>
          </p:cNvPr>
          <p:cNvPicPr>
            <a:picLocks noChangeAspect="1"/>
          </p:cNvPicPr>
          <p:nvPr/>
        </p:nvPicPr>
        <p:blipFill>
          <a:blip r:embed="rId7"/>
          <a:stretch>
            <a:fillRect/>
          </a:stretch>
        </p:blipFill>
        <p:spPr>
          <a:xfrm>
            <a:off x="5880100" y="231474"/>
            <a:ext cx="6096000" cy="3429000"/>
          </a:xfrm>
          <a:prstGeom prst="rect">
            <a:avLst/>
          </a:prstGeom>
        </p:spPr>
      </p:pic>
    </p:spTree>
    <p:extLst>
      <p:ext uri="{BB962C8B-B14F-4D97-AF65-F5344CB8AC3E}">
        <p14:creationId xmlns:p14="http://schemas.microsoft.com/office/powerpoint/2010/main" val="109176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FA444-B865-4A33-8B57-E89FCEB07684}"/>
              </a:ext>
            </a:extLst>
          </p:cNvPr>
          <p:cNvSpPr>
            <a:spLocks noGrp="1"/>
          </p:cNvSpPr>
          <p:nvPr>
            <p:ph type="title"/>
          </p:nvPr>
        </p:nvSpPr>
        <p:spPr/>
        <p:txBody>
          <a:bodyPr/>
          <a:lstStyle/>
          <a:p>
            <a:r>
              <a:rPr lang="nl-NL" dirty="0"/>
              <a:t>Periodeplanning</a:t>
            </a:r>
          </a:p>
        </p:txBody>
      </p:sp>
      <p:graphicFrame>
        <p:nvGraphicFramePr>
          <p:cNvPr id="4" name="Tijdelijke aanduiding voor inhoud 3">
            <a:extLst>
              <a:ext uri="{FF2B5EF4-FFF2-40B4-BE49-F238E27FC236}">
                <a16:creationId xmlns:a16="http://schemas.microsoft.com/office/drawing/2014/main" id="{162E733B-DC76-4B23-968E-3114DE4C4523}"/>
              </a:ext>
            </a:extLst>
          </p:cNvPr>
          <p:cNvGraphicFramePr>
            <a:graphicFrameLocks noGrp="1"/>
          </p:cNvGraphicFramePr>
          <p:nvPr>
            <p:ph idx="1"/>
            <p:extLst>
              <p:ext uri="{D42A27DB-BD31-4B8C-83A1-F6EECF244321}">
                <p14:modId xmlns:p14="http://schemas.microsoft.com/office/powerpoint/2010/main" val="1498736755"/>
              </p:ext>
            </p:extLst>
          </p:nvPr>
        </p:nvGraphicFramePr>
        <p:xfrm>
          <a:off x="2725089" y="1376314"/>
          <a:ext cx="9181708" cy="4906338"/>
        </p:xfrm>
        <a:graphic>
          <a:graphicData uri="http://schemas.openxmlformats.org/drawingml/2006/table">
            <a:tbl>
              <a:tblPr firstRow="1" firstCol="1" bandRow="1">
                <a:tableStyleId>{5C22544A-7EE6-4342-B048-85BDC9FD1C3A}</a:tableStyleId>
              </a:tblPr>
              <a:tblGrid>
                <a:gridCol w="839951">
                  <a:extLst>
                    <a:ext uri="{9D8B030D-6E8A-4147-A177-3AD203B41FA5}">
                      <a16:colId xmlns:a16="http://schemas.microsoft.com/office/drawing/2014/main" val="406396387"/>
                    </a:ext>
                  </a:extLst>
                </a:gridCol>
                <a:gridCol w="4757020">
                  <a:extLst>
                    <a:ext uri="{9D8B030D-6E8A-4147-A177-3AD203B41FA5}">
                      <a16:colId xmlns:a16="http://schemas.microsoft.com/office/drawing/2014/main" val="2721015256"/>
                    </a:ext>
                  </a:extLst>
                </a:gridCol>
                <a:gridCol w="3584737">
                  <a:extLst>
                    <a:ext uri="{9D8B030D-6E8A-4147-A177-3AD203B41FA5}">
                      <a16:colId xmlns:a16="http://schemas.microsoft.com/office/drawing/2014/main" val="3475330363"/>
                    </a:ext>
                  </a:extLst>
                </a:gridCol>
              </a:tblGrid>
              <a:tr h="321140">
                <a:tc>
                  <a:txBody>
                    <a:bodyPr/>
                    <a:lstStyle/>
                    <a:p>
                      <a:pPr>
                        <a:spcAft>
                          <a:spcPts val="0"/>
                        </a:spcAft>
                      </a:pPr>
                      <a:r>
                        <a:rPr lang="nl-NL" sz="1600" dirty="0">
                          <a:effectLst/>
                        </a:rPr>
                        <a:t>Week</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Inhoud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Betrokken begrippen</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696504"/>
                  </a:ext>
                </a:extLst>
              </a:tr>
              <a:tr h="321140">
                <a:tc>
                  <a:txBody>
                    <a:bodyPr/>
                    <a:lstStyle/>
                    <a:p>
                      <a:pPr>
                        <a:spcAft>
                          <a:spcPts val="0"/>
                        </a:spcAft>
                      </a:pPr>
                      <a:r>
                        <a:rPr lang="nl-NL" sz="1600" dirty="0">
                          <a:effectLst/>
                        </a:rPr>
                        <a:t>1</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Neerslag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Ontstaan buien, rekenen met neerslag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9696106"/>
                  </a:ext>
                </a:extLst>
              </a:tr>
              <a:tr h="642279">
                <a:tc>
                  <a:txBody>
                    <a:bodyPr/>
                    <a:lstStyle/>
                    <a:p>
                      <a:pPr>
                        <a:spcAft>
                          <a:spcPts val="0"/>
                        </a:spcAft>
                      </a:pPr>
                      <a:r>
                        <a:rPr lang="nl-NL" sz="1600">
                          <a:effectLst/>
                        </a:rPr>
                        <a:t>2</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Lagen van Nederland</a:t>
                      </a:r>
                    </a:p>
                    <a:p>
                      <a:pPr>
                        <a:spcAft>
                          <a:spcPts val="0"/>
                        </a:spcAft>
                      </a:pPr>
                      <a:r>
                        <a:rPr lang="nl-NL" sz="1600" dirty="0">
                          <a:effectLst/>
                        </a:rPr>
                        <a:t>Waterbergend vermogen en rol organisch materiaal</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Bodem en bodemopbouw</a:t>
                      </a:r>
                    </a:p>
                    <a:p>
                      <a:pPr>
                        <a:spcAft>
                          <a:spcPts val="0"/>
                        </a:spcAft>
                      </a:pPr>
                      <a:r>
                        <a:rPr lang="nl-NL" sz="1600" dirty="0">
                          <a:effectLst/>
                        </a:rPr>
                        <a:t>Carbon </a:t>
                      </a:r>
                      <a:r>
                        <a:rPr lang="nl-NL" sz="1600" dirty="0" err="1">
                          <a:effectLst/>
                        </a:rPr>
                        <a:t>farming</a:t>
                      </a:r>
                      <a:r>
                        <a:rPr lang="nl-NL" sz="1600" dirty="0">
                          <a:effectLst/>
                        </a:rPr>
                        <a:t>, bodemleven en kwaliteit structuur van bodem</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661009"/>
                  </a:ext>
                </a:extLst>
              </a:tr>
              <a:tr h="321140">
                <a:tc>
                  <a:txBody>
                    <a:bodyPr/>
                    <a:lstStyle/>
                    <a:p>
                      <a:pPr>
                        <a:spcAft>
                          <a:spcPts val="0"/>
                        </a:spcAft>
                      </a:pPr>
                      <a:r>
                        <a:rPr lang="nl-NL" sz="1600">
                          <a:effectLst/>
                        </a:rPr>
                        <a:t>3</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Water in relatie tot andere opgaven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Water in relatie tot de stad, leefbaarheid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7669965"/>
                  </a:ext>
                </a:extLst>
              </a:tr>
              <a:tr h="321140">
                <a:tc>
                  <a:txBody>
                    <a:bodyPr/>
                    <a:lstStyle/>
                    <a:p>
                      <a:pPr>
                        <a:spcAft>
                          <a:spcPts val="0"/>
                        </a:spcAft>
                      </a:pPr>
                      <a:r>
                        <a:rPr lang="nl-NL" sz="1600">
                          <a:effectLst/>
                        </a:rPr>
                        <a:t>4</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Zelf Excursie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Wadi Afkoppeling HWA Zonnepark</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377152"/>
                  </a:ext>
                </a:extLst>
              </a:tr>
              <a:tr h="963419">
                <a:tc>
                  <a:txBody>
                    <a:bodyPr/>
                    <a:lstStyle/>
                    <a:p>
                      <a:pPr>
                        <a:spcAft>
                          <a:spcPts val="0"/>
                        </a:spcAft>
                      </a:pPr>
                      <a:r>
                        <a:rPr lang="nl-NL" sz="1600">
                          <a:effectLst/>
                        </a:rPr>
                        <a:t>5</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Energie en ruimtegebruik</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Verschillende duurzame energievormen en hun ruimtebehoefte. Knelpunten in de ruimte</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9676764"/>
                  </a:ext>
                </a:extLst>
              </a:tr>
              <a:tr h="642279">
                <a:tc>
                  <a:txBody>
                    <a:bodyPr/>
                    <a:lstStyle/>
                    <a:p>
                      <a:pPr>
                        <a:spcAft>
                          <a:spcPts val="0"/>
                        </a:spcAft>
                      </a:pPr>
                      <a:r>
                        <a:rPr lang="nl-NL" sz="1600">
                          <a:effectLst/>
                        </a:rPr>
                        <a:t>6</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Zonne-energie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Mogelijkheden, opbrengst, zonnepanelen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2218391"/>
                  </a:ext>
                </a:extLst>
              </a:tr>
              <a:tr h="321140">
                <a:tc>
                  <a:txBody>
                    <a:bodyPr/>
                    <a:lstStyle/>
                    <a:p>
                      <a:pPr>
                        <a:spcAft>
                          <a:spcPts val="0"/>
                        </a:spcAft>
                      </a:pPr>
                      <a:r>
                        <a:rPr lang="nl-NL" sz="1600">
                          <a:effectLst/>
                        </a:rPr>
                        <a:t>7</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Klimaatadaptatie &amp; Hittestress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Introductie en eenvoudige maatregelen</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394323"/>
                  </a:ext>
                </a:extLst>
              </a:tr>
              <a:tr h="321140">
                <a:tc>
                  <a:txBody>
                    <a:bodyPr/>
                    <a:lstStyle/>
                    <a:p>
                      <a:pPr>
                        <a:spcAft>
                          <a:spcPts val="0"/>
                        </a:spcAft>
                      </a:pPr>
                      <a:r>
                        <a:rPr lang="nl-NL" sz="1600">
                          <a:effectLst/>
                        </a:rPr>
                        <a:t>8</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Herhalen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4313457"/>
                  </a:ext>
                </a:extLst>
              </a:tr>
              <a:tr h="321140">
                <a:tc>
                  <a:txBody>
                    <a:bodyPr/>
                    <a:lstStyle/>
                    <a:p>
                      <a:pPr>
                        <a:spcAft>
                          <a:spcPts val="0"/>
                        </a:spcAft>
                      </a:pPr>
                      <a:r>
                        <a:rPr lang="nl-NL" sz="1600">
                          <a:effectLst/>
                        </a:rPr>
                        <a:t>9</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Geen lessen - toetsen</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4162283"/>
                  </a:ext>
                </a:extLst>
              </a:tr>
              <a:tr h="321140">
                <a:tc>
                  <a:txBody>
                    <a:bodyPr/>
                    <a:lstStyle/>
                    <a:p>
                      <a:pPr>
                        <a:spcAft>
                          <a:spcPts val="0"/>
                        </a:spcAft>
                      </a:pPr>
                      <a:r>
                        <a:rPr lang="nl-NL" sz="1600">
                          <a:effectLst/>
                        </a:rPr>
                        <a:t>10</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Geen lessen i.v.m. herkansingen + jaarafsluiting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869057"/>
                  </a:ext>
                </a:extLst>
              </a:tr>
            </a:tbl>
          </a:graphicData>
        </a:graphic>
      </p:graphicFrame>
    </p:spTree>
    <p:extLst>
      <p:ext uri="{BB962C8B-B14F-4D97-AF65-F5344CB8AC3E}">
        <p14:creationId xmlns:p14="http://schemas.microsoft.com/office/powerpoint/2010/main" val="267233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Carbon-</a:t>
            </a:r>
            <a:r>
              <a:rPr lang="nl-NL" dirty="0" err="1"/>
              <a:t>farming</a:t>
            </a:r>
            <a:endParaRPr lang="nl-NL" dirty="0"/>
          </a:p>
        </p:txBody>
      </p:sp>
      <p:sp>
        <p:nvSpPr>
          <p:cNvPr id="5" name="Tijdelijke aanduiding voor inhoud 4"/>
          <p:cNvSpPr>
            <a:spLocks noGrp="1"/>
          </p:cNvSpPr>
          <p:nvPr>
            <p:ph idx="1"/>
          </p:nvPr>
        </p:nvSpPr>
        <p:spPr/>
        <p:txBody>
          <a:bodyPr vert="horz" lIns="91440" tIns="45720" rIns="91440" bIns="45720" rtlCol="0" anchor="t">
            <a:normAutofit/>
          </a:bodyPr>
          <a:lstStyle/>
          <a:p>
            <a:r>
              <a:rPr lang="nl-NL" dirty="0"/>
              <a:t>CO2 opslag in de bodem</a:t>
            </a:r>
          </a:p>
          <a:p>
            <a:r>
              <a:rPr lang="nl-NL" dirty="0"/>
              <a:t>Betere bodemgesteldheid gezondere bodem</a:t>
            </a:r>
          </a:p>
          <a:p>
            <a:r>
              <a:rPr lang="nl-NL" dirty="0"/>
              <a:t>Betere waterhuishouding en retentie</a:t>
            </a:r>
          </a:p>
          <a:p>
            <a:endParaRPr lang="nl-NL" dirty="0"/>
          </a:p>
          <a:p>
            <a:r>
              <a:rPr lang="nl-NL" dirty="0">
                <a:hlinkClick r:id="rId3"/>
              </a:rPr>
              <a:t>https://www.marincarbonproject.org/what-is-carbon-farming</a:t>
            </a:r>
          </a:p>
          <a:p>
            <a:r>
              <a:rPr lang="nl-NL" dirty="0">
                <a:latin typeface="Arial"/>
                <a:cs typeface="Arial"/>
                <a:hlinkClick r:id="rId4"/>
              </a:rPr>
              <a:t>https://youtu.be/08TI1RKj54g</a:t>
            </a:r>
            <a:r>
              <a:rPr lang="nl-NL" dirty="0">
                <a:latin typeface="Arial"/>
                <a:cs typeface="Arial"/>
              </a:rPr>
              <a:t> </a:t>
            </a:r>
            <a:endParaRPr lang="en-US" dirty="0">
              <a:latin typeface="Arial"/>
              <a:cs typeface="Arial"/>
            </a:endParaRPr>
          </a:p>
          <a:p>
            <a:r>
              <a:rPr lang="nl-NL" dirty="0">
                <a:hlinkClick r:id="rId5"/>
              </a:rPr>
              <a:t>https://youtu.be/R--oEEejJ8U</a:t>
            </a:r>
            <a:endParaRPr lang="nl-NL"/>
          </a:p>
        </p:txBody>
      </p:sp>
    </p:spTree>
    <p:extLst>
      <p:ext uri="{BB962C8B-B14F-4D97-AF65-F5344CB8AC3E}">
        <p14:creationId xmlns:p14="http://schemas.microsoft.com/office/powerpoint/2010/main" val="423354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9099802" cy="648072"/>
          </a:xfrm>
        </p:spPr>
        <p:txBody>
          <a:bodyPr/>
          <a:lstStyle/>
          <a:p>
            <a:r>
              <a:rPr lang="nl-NL" dirty="0"/>
              <a:t>Waterbeheer in Nederland, hoe zat het ook al weer?</a:t>
            </a:r>
          </a:p>
        </p:txBody>
      </p:sp>
      <p:sp>
        <p:nvSpPr>
          <p:cNvPr id="3" name="Tijdelijke aanduiding voor inhoud 2"/>
          <p:cNvSpPr>
            <a:spLocks noGrp="1"/>
          </p:cNvSpPr>
          <p:nvPr>
            <p:ph idx="1"/>
          </p:nvPr>
        </p:nvSpPr>
        <p:spPr>
          <a:xfrm>
            <a:off x="2735627" y="1196753"/>
            <a:ext cx="9003791" cy="4929411"/>
          </a:xfrm>
        </p:spPr>
        <p:txBody>
          <a:bodyPr/>
          <a:lstStyle/>
          <a:p>
            <a:r>
              <a:rPr lang="nl-NL" dirty="0"/>
              <a:t>Waterbeheer is geen zaak van één partij, maar een samenspel van alle bestuurslagen in Nederland. </a:t>
            </a:r>
          </a:p>
          <a:p>
            <a:pPr lvl="1"/>
            <a:r>
              <a:rPr lang="nl-NL" dirty="0"/>
              <a:t>Rijkswaterstaat</a:t>
            </a:r>
          </a:p>
          <a:p>
            <a:pPr lvl="1"/>
            <a:r>
              <a:rPr lang="nl-NL" dirty="0"/>
              <a:t>Waterschap</a:t>
            </a:r>
          </a:p>
          <a:p>
            <a:pPr lvl="1"/>
            <a:r>
              <a:rPr lang="nl-NL" dirty="0"/>
              <a:t>Provincie</a:t>
            </a:r>
          </a:p>
          <a:p>
            <a:pPr lvl="1"/>
            <a:r>
              <a:rPr lang="nl-NL" dirty="0"/>
              <a:t>Gemeente</a:t>
            </a:r>
          </a:p>
        </p:txBody>
      </p:sp>
    </p:spTree>
    <p:extLst>
      <p:ext uri="{BB962C8B-B14F-4D97-AF65-F5344CB8AC3E}">
        <p14:creationId xmlns:p14="http://schemas.microsoft.com/office/powerpoint/2010/main" val="23250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437"/>
            <a:ext cx="12192000" cy="5139992"/>
          </a:xfrm>
          <a:prstGeom prst="rect">
            <a:avLst/>
          </a:prstGeom>
        </p:spPr>
      </p:pic>
      <p:sp>
        <p:nvSpPr>
          <p:cNvPr id="3" name="Ondertitel 2"/>
          <p:cNvSpPr>
            <a:spLocks noGrp="1"/>
          </p:cNvSpPr>
          <p:nvPr>
            <p:ph type="subTitle" idx="1"/>
          </p:nvPr>
        </p:nvSpPr>
        <p:spPr>
          <a:xfrm>
            <a:off x="2855916" y="2733819"/>
            <a:ext cx="8534400" cy="5288910"/>
          </a:xfrm>
        </p:spPr>
        <p:txBody>
          <a:bodyPr>
            <a:normAutofit/>
          </a:bodyPr>
          <a:lstStyle/>
          <a:p>
            <a:endParaRPr lang="nl-NL" sz="4000" dirty="0">
              <a:solidFill>
                <a:schemeClr val="tx1"/>
              </a:solidFill>
            </a:endParaRPr>
          </a:p>
          <a:p>
            <a:endParaRPr lang="nl-NL" sz="4000" dirty="0">
              <a:solidFill>
                <a:schemeClr val="tx1"/>
              </a:solidFill>
            </a:endParaRPr>
          </a:p>
          <a:p>
            <a:endParaRPr lang="nl-NL" sz="4000" dirty="0">
              <a:solidFill>
                <a:schemeClr val="tx1"/>
              </a:solidFill>
            </a:endParaRPr>
          </a:p>
          <a:p>
            <a:r>
              <a:rPr lang="nl-NL" sz="4000" dirty="0">
                <a:solidFill>
                  <a:schemeClr val="bg1"/>
                </a:solidFill>
              </a:rPr>
              <a:t>Water &amp; Bodem</a:t>
            </a:r>
          </a:p>
        </p:txBody>
      </p:sp>
    </p:spTree>
    <p:extLst>
      <p:ext uri="{BB962C8B-B14F-4D97-AF65-F5344CB8AC3E}">
        <p14:creationId xmlns:p14="http://schemas.microsoft.com/office/powerpoint/2010/main" val="280370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Opgaven voor water in relatie tot bodem </a:t>
            </a:r>
          </a:p>
        </p:txBody>
      </p:sp>
      <p:sp>
        <p:nvSpPr>
          <p:cNvPr id="3" name="Tijdelijke aanduiding voor inhoud 2"/>
          <p:cNvSpPr>
            <a:spLocks noGrp="1"/>
          </p:cNvSpPr>
          <p:nvPr>
            <p:ph idx="1"/>
          </p:nvPr>
        </p:nvSpPr>
        <p:spPr/>
        <p:txBody>
          <a:bodyPr>
            <a:normAutofit/>
          </a:bodyPr>
          <a:lstStyle/>
          <a:p>
            <a:r>
              <a:rPr lang="nl-NL" dirty="0"/>
              <a:t>Het veiligstellen van voldoende en kwalitatief goed oppervlakte- en </a:t>
            </a:r>
            <a:r>
              <a:rPr lang="nl-NL" u="sng" dirty="0">
                <a:hlinkClick r:id="rId3"/>
              </a:rPr>
              <a:t>grondwater</a:t>
            </a:r>
            <a:r>
              <a:rPr lang="nl-NL" dirty="0"/>
              <a:t> (gebruik van water als grondstof).</a:t>
            </a:r>
          </a:p>
          <a:p>
            <a:r>
              <a:rPr lang="nl-NL" dirty="0"/>
              <a:t>Het beschermen van het land, het landgebruik tegen </a:t>
            </a:r>
            <a:r>
              <a:rPr lang="nl-NL" dirty="0" err="1"/>
              <a:t>wateronder</a:t>
            </a:r>
            <a:r>
              <a:rPr lang="nl-NL" dirty="0"/>
              <a:t>- en overlast (inpassing van water in het landgebruik).</a:t>
            </a:r>
          </a:p>
          <a:p>
            <a:r>
              <a:rPr lang="nl-NL" dirty="0"/>
              <a:t>Het beheren en beheersen van de effecten van water(gebruik) op het natuurlijk systeem zoals bodemdaling en verzilting, enz.</a:t>
            </a:r>
          </a:p>
          <a:p>
            <a:endParaRPr lang="nl-NL" dirty="0"/>
          </a:p>
          <a:p>
            <a:endParaRPr lang="nl-NL" dirty="0"/>
          </a:p>
        </p:txBody>
      </p:sp>
    </p:spTree>
    <p:extLst>
      <p:ext uri="{BB962C8B-B14F-4D97-AF65-F5344CB8AC3E}">
        <p14:creationId xmlns:p14="http://schemas.microsoft.com/office/powerpoint/2010/main" val="253881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nvPr>
        </p:nvGraphicFramePr>
        <p:xfrm>
          <a:off x="3344862" y="65314"/>
          <a:ext cx="8847138" cy="6781800"/>
        </p:xfrm>
        <a:graphic>
          <a:graphicData uri="http://schemas.openxmlformats.org/drawingml/2006/table">
            <a:tbl>
              <a:tblPr firstRow="1" bandRow="1">
                <a:tableStyleId>{5C22544A-7EE6-4342-B048-85BDC9FD1C3A}</a:tableStyleId>
              </a:tblPr>
              <a:tblGrid>
                <a:gridCol w="4423569">
                  <a:extLst>
                    <a:ext uri="{9D8B030D-6E8A-4147-A177-3AD203B41FA5}">
                      <a16:colId xmlns:a16="http://schemas.microsoft.com/office/drawing/2014/main" val="3459942958"/>
                    </a:ext>
                  </a:extLst>
                </a:gridCol>
                <a:gridCol w="4423569">
                  <a:extLst>
                    <a:ext uri="{9D8B030D-6E8A-4147-A177-3AD203B41FA5}">
                      <a16:colId xmlns:a16="http://schemas.microsoft.com/office/drawing/2014/main" val="4249501132"/>
                    </a:ext>
                  </a:extLst>
                </a:gridCol>
              </a:tblGrid>
              <a:tr h="370840">
                <a:tc>
                  <a:txBody>
                    <a:bodyPr/>
                    <a:lstStyle/>
                    <a:p>
                      <a:r>
                        <a:rPr lang="nl-NL" dirty="0"/>
                        <a:t>Opgave</a:t>
                      </a:r>
                    </a:p>
                  </a:txBody>
                  <a:tcPr/>
                </a:tc>
                <a:tc>
                  <a:txBody>
                    <a:bodyPr/>
                    <a:lstStyle/>
                    <a:p>
                      <a:r>
                        <a:rPr lang="nl-NL" dirty="0"/>
                        <a:t>Voorbeeld relatie met water</a:t>
                      </a:r>
                    </a:p>
                  </a:txBody>
                  <a:tcPr/>
                </a:tc>
                <a:extLst>
                  <a:ext uri="{0D108BD9-81ED-4DB2-BD59-A6C34878D82A}">
                    <a16:rowId xmlns:a16="http://schemas.microsoft.com/office/drawing/2014/main" val="3478431404"/>
                  </a:ext>
                </a:extLst>
              </a:tr>
              <a:tr h="370840">
                <a:tc>
                  <a:txBody>
                    <a:bodyPr/>
                    <a:lstStyle/>
                    <a:p>
                      <a:r>
                        <a:rPr lang="nl-NL" dirty="0"/>
                        <a:t>Landbouw en voedsel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Zonder water geen landbouw en voedsel.</a:t>
                      </a:r>
                    </a:p>
                  </a:txBody>
                  <a:tcPr/>
                </a:tc>
                <a:extLst>
                  <a:ext uri="{0D108BD9-81ED-4DB2-BD59-A6C34878D82A}">
                    <a16:rowId xmlns:a16="http://schemas.microsoft.com/office/drawing/2014/main" val="2155939026"/>
                  </a:ext>
                </a:extLst>
              </a:tr>
              <a:tr h="370840">
                <a:tc>
                  <a:txBody>
                    <a:bodyPr/>
                    <a:lstStyle/>
                    <a:p>
                      <a:r>
                        <a:rPr lang="nl-NL" dirty="0"/>
                        <a:t>Landelijk gebied</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karakter van het landelijk gebied wordt in grote delen van Nederland bepaald door de aanwezigheid van oppervlaktewater. Daarnaast liggen veel waterwingebieden in het landelijk gebied.</a:t>
                      </a:r>
                    </a:p>
                  </a:txBody>
                  <a:tcPr/>
                </a:tc>
                <a:extLst>
                  <a:ext uri="{0D108BD9-81ED-4DB2-BD59-A6C34878D82A}">
                    <a16:rowId xmlns:a16="http://schemas.microsoft.com/office/drawing/2014/main" val="2245323241"/>
                  </a:ext>
                </a:extLst>
              </a:tr>
              <a:tr h="370840">
                <a:tc>
                  <a:txBody>
                    <a:bodyPr/>
                    <a:lstStyle/>
                    <a:p>
                      <a:r>
                        <a:rPr lang="nl-NL" dirty="0"/>
                        <a:t>Klimaat</a:t>
                      </a:r>
                    </a:p>
                  </a:txBody>
                  <a:tcPr/>
                </a:tc>
                <a:tc>
                  <a:txBody>
                    <a:bodyPr/>
                    <a:lstStyle/>
                    <a:p>
                      <a:r>
                        <a:rPr lang="nl-NL" dirty="0"/>
                        <a:t>Als gevolg van de klimaatverandering veranderen de neerslagintensiteit en de neerslagfrequentie.</a:t>
                      </a:r>
                    </a:p>
                  </a:txBody>
                  <a:tcPr/>
                </a:tc>
                <a:extLst>
                  <a:ext uri="{0D108BD9-81ED-4DB2-BD59-A6C34878D82A}">
                    <a16:rowId xmlns:a16="http://schemas.microsoft.com/office/drawing/2014/main" val="1990491774"/>
                  </a:ext>
                </a:extLst>
              </a:tr>
              <a:tr h="370840">
                <a:tc>
                  <a:txBody>
                    <a:bodyPr/>
                    <a:lstStyle/>
                    <a:p>
                      <a:r>
                        <a:rPr lang="nl-NL" dirty="0"/>
                        <a:t>Energie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Water kan gebruikt worden om energie in op te slaan, dit is onder andere het geval bij warmte-koude-opslag in de bodem.</a:t>
                      </a:r>
                    </a:p>
                  </a:txBody>
                  <a:tcPr/>
                </a:tc>
                <a:extLst>
                  <a:ext uri="{0D108BD9-81ED-4DB2-BD59-A6C34878D82A}">
                    <a16:rowId xmlns:a16="http://schemas.microsoft.com/office/drawing/2014/main" val="2019749195"/>
                  </a:ext>
                </a:extLst>
              </a:tr>
              <a:tr h="370840">
                <a:tc>
                  <a:txBody>
                    <a:bodyPr/>
                    <a:lstStyle/>
                    <a:p>
                      <a:r>
                        <a:rPr lang="nl-NL" dirty="0"/>
                        <a:t>Grondstoffen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Water is een grondstof.</a:t>
                      </a:r>
                    </a:p>
                  </a:txBody>
                  <a:tcPr/>
                </a:tc>
                <a:extLst>
                  <a:ext uri="{0D108BD9-81ED-4DB2-BD59-A6C34878D82A}">
                    <a16:rowId xmlns:a16="http://schemas.microsoft.com/office/drawing/2014/main" val="2817154621"/>
                  </a:ext>
                </a:extLst>
              </a:tr>
              <a:tr h="370840">
                <a:tc>
                  <a:txBody>
                    <a:bodyPr/>
                    <a:lstStyle/>
                    <a:p>
                      <a:r>
                        <a:rPr lang="nl-NL" dirty="0"/>
                        <a:t>Stad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Water in de stad maakt de stad leefbaar, maar te veel (hemel)water in de stad wordt als probleem ervaren.</a:t>
                      </a:r>
                    </a:p>
                  </a:txBody>
                  <a:tcPr/>
                </a:tc>
                <a:extLst>
                  <a:ext uri="{0D108BD9-81ED-4DB2-BD59-A6C34878D82A}">
                    <a16:rowId xmlns:a16="http://schemas.microsoft.com/office/drawing/2014/main" val="618843580"/>
                  </a:ext>
                </a:extLst>
              </a:tr>
              <a:tr h="370840">
                <a:tc>
                  <a:txBody>
                    <a:bodyPr/>
                    <a:lstStyle/>
                    <a:p>
                      <a:r>
                        <a:rPr lang="nl-NL" dirty="0"/>
                        <a:t>Bodemkwaliteitszorg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(Grond)water maakt onderdeel uit van de bodem en daarmee het natuurlijk systeem. Zorg voor de bodemkwaliteit betekent dus ook zorg voor de kwaliteit van het (grond)water.</a:t>
                      </a:r>
                    </a:p>
                  </a:txBody>
                  <a:tcPr/>
                </a:tc>
                <a:extLst>
                  <a:ext uri="{0D108BD9-81ED-4DB2-BD59-A6C34878D82A}">
                    <a16:rowId xmlns:a16="http://schemas.microsoft.com/office/drawing/2014/main" val="1654063280"/>
                  </a:ext>
                </a:extLst>
              </a:tr>
            </a:tbl>
          </a:graphicData>
        </a:graphic>
      </p:graphicFrame>
      <p:sp>
        <p:nvSpPr>
          <p:cNvPr id="5" name="Titel 1"/>
          <p:cNvSpPr>
            <a:spLocks noGrp="1"/>
          </p:cNvSpPr>
          <p:nvPr>
            <p:ph type="title"/>
          </p:nvPr>
        </p:nvSpPr>
        <p:spPr>
          <a:xfrm>
            <a:off x="386273" y="1072885"/>
            <a:ext cx="2958589" cy="648072"/>
          </a:xfrm>
        </p:spPr>
        <p:txBody>
          <a:bodyPr/>
          <a:lstStyle/>
          <a:p>
            <a:r>
              <a:rPr lang="nl-NL" dirty="0"/>
              <a:t>Relatie met andere opgave</a:t>
            </a:r>
          </a:p>
        </p:txBody>
      </p:sp>
    </p:spTree>
    <p:extLst>
      <p:ext uri="{BB962C8B-B14F-4D97-AF65-F5344CB8AC3E}">
        <p14:creationId xmlns:p14="http://schemas.microsoft.com/office/powerpoint/2010/main" val="1243092255"/>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1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6B0BAE-EED6-47D6-BA1F-5F5372D72E02}">
  <ds:schemaRefs>
    <ds:schemaRef ds:uri="http://schemas.microsoft.com/sharepoint/v3/contenttype/forms"/>
  </ds:schemaRefs>
</ds:datastoreItem>
</file>

<file path=customXml/itemProps2.xml><?xml version="1.0" encoding="utf-8"?>
<ds:datastoreItem xmlns:ds="http://schemas.openxmlformats.org/officeDocument/2006/customXml" ds:itemID="{7085E4A9-E0A5-42FA-BFC6-AE9C2558D5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36A7A7-0D12-4D34-B67D-FF80833C0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TotalTime>
  <Words>2030</Words>
  <Application>Microsoft Office PowerPoint</Application>
  <PresentationFormat>Breedbeeld</PresentationFormat>
  <Paragraphs>171</Paragraphs>
  <Slides>14</Slides>
  <Notes>6</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14</vt:i4>
      </vt:variant>
    </vt:vector>
  </HeadingPairs>
  <TitlesOfParts>
    <vt:vector size="18" baseType="lpstr">
      <vt:lpstr>Arial</vt:lpstr>
      <vt:lpstr>Calibri</vt:lpstr>
      <vt:lpstr>Helicon thema</vt:lpstr>
      <vt:lpstr>1_Helicon thema</vt:lpstr>
      <vt:lpstr>Water en energie</vt:lpstr>
      <vt:lpstr>Inhoud en planning van deze periode/les</vt:lpstr>
      <vt:lpstr>Water en energie in het nieuws</vt:lpstr>
      <vt:lpstr>Periodeplanning</vt:lpstr>
      <vt:lpstr>Carbon-farming</vt:lpstr>
      <vt:lpstr>Waterbeheer in Nederland, hoe zat het ook al weer?</vt:lpstr>
      <vt:lpstr>PowerPoint-presentatie</vt:lpstr>
      <vt:lpstr>Opgaven voor water in relatie tot bodem </vt:lpstr>
      <vt:lpstr>Relatie met andere opgave</vt:lpstr>
      <vt:lpstr>Water in relatie tot de stad en de leefbaarheid</vt:lpstr>
      <vt:lpstr>Nog even herhalen, hoeveel regen valt er eigenlijk?</vt:lpstr>
      <vt:lpstr>Hoe kunnen we omgaan met teveel water in de stad?</vt:lpstr>
      <vt:lpstr>Waterplein</vt:lpstr>
      <vt:lpstr>Volgende Les: Excursie!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en energie</dc:title>
  <dc:creator>Jitse Noordermeer</dc:creator>
  <cp:lastModifiedBy>Stijn Weijermars</cp:lastModifiedBy>
  <cp:revision>24</cp:revision>
  <dcterms:created xsi:type="dcterms:W3CDTF">2020-04-20T13:17:01Z</dcterms:created>
  <dcterms:modified xsi:type="dcterms:W3CDTF">2020-05-18T20:29:49Z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